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90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91" r:id="rId27"/>
    <p:sldId id="288" r:id="rId28"/>
    <p:sldId id="289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F62"/>
    <a:srgbClr val="493BFB"/>
    <a:srgbClr val="F24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7;&#1087;&#1072;&#1090;&#1080;&#1090;&#1085;&#1086;&#1077;2\&#1056;&#1072;&#1073;&#1086;&#1095;&#1080;&#1081;%20&#1089;&#1090;&#1086;&#1083;\&#1082;&#1083;&#1077;&#1097;&#1077;&#1074;&#1086;&#1081;%20&#1088;&#1080;&#1082;&#1082;&#1077;&#1090;&#1089;&#1080;&#1086;&#1079;\&#1058;&#1072;&#1073;&#1083;&#1080;&#1079;&#1072;%20&#1080;&#1085;&#1092;&#1077;&#1082;&#1094;&#1080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Лист3!$G$8:$G$9</c:f>
              <c:strCache>
                <c:ptCount val="2"/>
                <c:pt idx="0">
                  <c:v>Мужчины </c:v>
                </c:pt>
                <c:pt idx="1">
                  <c:v>Женщины </c:v>
                </c:pt>
              </c:strCache>
            </c:strRef>
          </c:cat>
          <c:val>
            <c:numRef>
              <c:f>Лист3!$H$8:$H$9</c:f>
              <c:numCache>
                <c:formatCode>General</c:formatCode>
                <c:ptCount val="2"/>
                <c:pt idx="0">
                  <c:v>12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0.77573477422465031"/>
          <c:y val="0.37517987124573621"/>
          <c:w val="0.21406114414269656"/>
          <c:h val="0.17146415655697775"/>
        </c:manualLayout>
      </c:layout>
      <c:overlay val="1"/>
    </c:legend>
    <c:plotVisOnly val="1"/>
    <c:dispBlanksAs val="zero"/>
    <c:showDLblsOverMax val="1"/>
  </c:chart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981513471530356"/>
                  <c:y val="-0.3664013952653313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Лист5!$D$77:$D$78</c:f>
              <c:strCache>
                <c:ptCount val="2"/>
                <c:pt idx="0">
                  <c:v>на 2 - 4 день</c:v>
                </c:pt>
                <c:pt idx="1">
                  <c:v>на 5 - 7 день </c:v>
                </c:pt>
              </c:strCache>
            </c:strRef>
          </c:cat>
          <c:val>
            <c:numRef>
              <c:f>Лист5!$E$77:$E$78</c:f>
              <c:numCache>
                <c:formatCode>0.00%</c:formatCode>
                <c:ptCount val="2"/>
                <c:pt idx="0">
                  <c:v>0.87500000000000022</c:v>
                </c:pt>
                <c:pt idx="1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1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6533010296789822E-2"/>
          <c:w val="0.94272494352373282"/>
          <c:h val="0.88325903492832625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8.7583042388252402E-2"/>
                  <c:y val="4.9881642153221439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Лист5!$E$90:$E$93</c:f>
              <c:strCache>
                <c:ptCount val="4"/>
                <c:pt idx="0">
                  <c:v>на туловище</c:v>
                </c:pt>
                <c:pt idx="1">
                  <c:v>на руках</c:v>
                </c:pt>
                <c:pt idx="2">
                  <c:v>на ногах</c:v>
                </c:pt>
                <c:pt idx="3">
                  <c:v>на лице</c:v>
                </c:pt>
              </c:strCache>
            </c:strRef>
          </c:cat>
          <c:val>
            <c:numRef>
              <c:f>Лист5!$F$90:$F$93</c:f>
              <c:numCache>
                <c:formatCode>0.00%</c:formatCode>
                <c:ptCount val="4"/>
                <c:pt idx="0">
                  <c:v>1</c:v>
                </c:pt>
                <c:pt idx="1">
                  <c:v>0.87500000000000022</c:v>
                </c:pt>
                <c:pt idx="2">
                  <c:v>0.93700000000000028</c:v>
                </c:pt>
                <c:pt idx="3">
                  <c:v>0.37500000000000011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9991479911164942"/>
          <c:w val="0.95079348961452193"/>
          <c:h val="0.12316212396527361"/>
        </c:manualLayout>
      </c:layout>
      <c:overlay val="1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invertIfNegative val="1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Лист5!$J$81:$J$83</c:f>
              <c:strCache>
                <c:ptCount val="3"/>
                <c:pt idx="0">
                  <c:v>пятнисто-папулёзная</c:v>
                </c:pt>
                <c:pt idx="1">
                  <c:v>розеолёзно-папулёзная</c:v>
                </c:pt>
                <c:pt idx="2">
                  <c:v>пятнистая</c:v>
                </c:pt>
              </c:strCache>
            </c:strRef>
          </c:cat>
          <c:val>
            <c:numRef>
              <c:f>Лист5!$K$81:$K$83</c:f>
              <c:numCache>
                <c:formatCode>0.00%</c:formatCode>
                <c:ptCount val="3"/>
                <c:pt idx="0">
                  <c:v>0.56200000000000006</c:v>
                </c:pt>
                <c:pt idx="1">
                  <c:v>6.3E-2</c:v>
                </c:pt>
                <c:pt idx="2">
                  <c:v>0.375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805568"/>
        <c:axId val="52305920"/>
        <c:axId val="0"/>
      </c:bar3DChart>
      <c:catAx>
        <c:axId val="4980556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305920"/>
        <c:crosses val="autoZero"/>
        <c:auto val="1"/>
        <c:lblAlgn val="ctr"/>
        <c:lblOffset val="100"/>
        <c:noMultiLvlLbl val="1"/>
      </c:catAx>
      <c:valAx>
        <c:axId val="52305920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49805568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1"/>
          <c:dLbls>
            <c:dLbl>
              <c:idx val="0"/>
              <c:layout>
                <c:manualLayout>
                  <c:x val="3.4013605442176557E-3"/>
                  <c:y val="-0.12247557003257328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6.2357556284179556E-17"/>
                  <c:y val="-8.3387622149837137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5.1020408163265302E-3"/>
                  <c:y val="-8.0781758957654728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Лист5!$E$101:$E$103</c:f>
              <c:strCache>
                <c:ptCount val="3"/>
                <c:pt idx="0">
                  <c:v>5 дней</c:v>
                </c:pt>
                <c:pt idx="1">
                  <c:v>9 - 11 дней</c:v>
                </c:pt>
                <c:pt idx="2">
                  <c:v> 12 дней</c:v>
                </c:pt>
              </c:strCache>
            </c:strRef>
          </c:cat>
          <c:val>
            <c:numRef>
              <c:f>Лист5!$F$101:$F$103</c:f>
              <c:numCache>
                <c:formatCode>0%</c:formatCode>
                <c:ptCount val="3"/>
                <c:pt idx="0" formatCode="0.00%">
                  <c:v>0.125</c:v>
                </c:pt>
                <c:pt idx="1">
                  <c:v>0.25</c:v>
                </c:pt>
                <c:pt idx="2" formatCode="0.00%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320896"/>
        <c:axId val="52334976"/>
        <c:axId val="0"/>
      </c:bar3DChart>
      <c:catAx>
        <c:axId val="523208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334976"/>
        <c:crosses val="autoZero"/>
        <c:auto val="1"/>
        <c:lblAlgn val="ctr"/>
        <c:lblOffset val="100"/>
        <c:noMultiLvlLbl val="1"/>
      </c:catAx>
      <c:valAx>
        <c:axId val="52334976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2320896"/>
        <c:crosses val="autoZero"/>
        <c:crossBetween val="between"/>
      </c:valAx>
    </c:plotArea>
    <c:plotVisOnly val="1"/>
    <c:dispBlanksAs val="zero"/>
    <c:showDLblsOverMax val="1"/>
  </c:chart>
  <c:externalData r:id="rId2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invertIfNegative val="1"/>
          <c:dLbls>
            <c:dLbl>
              <c:idx val="0"/>
              <c:layout>
                <c:manualLayout>
                  <c:x val="2.5510204081632647E-2"/>
                  <c:y val="-2.6058631921823646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2.2108843537414984E-2"/>
                  <c:y val="-5.2117263843648263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Лист5!$D$107:$D$108</c:f>
              <c:strCache>
                <c:ptCount val="2"/>
                <c:pt idx="0">
                  <c:v>через пигментацию</c:v>
                </c:pt>
                <c:pt idx="1">
                  <c:v>бесследно</c:v>
                </c:pt>
              </c:strCache>
            </c:strRef>
          </c:cat>
          <c:val>
            <c:numRef>
              <c:f>Лист5!$E$107:$E$108</c:f>
              <c:numCache>
                <c:formatCode>0.00%</c:formatCode>
                <c:ptCount val="2"/>
                <c:pt idx="0">
                  <c:v>0.56200000000000028</c:v>
                </c:pt>
                <c:pt idx="1">
                  <c:v>0.43800000000000011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58400"/>
        <c:axId val="52759936"/>
        <c:axId val="0"/>
      </c:bar3DChart>
      <c:catAx>
        <c:axId val="5275840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759936"/>
        <c:crosses val="autoZero"/>
        <c:auto val="1"/>
        <c:lblAlgn val="ctr"/>
        <c:lblOffset val="100"/>
        <c:noMultiLvlLbl val="1"/>
      </c:catAx>
      <c:valAx>
        <c:axId val="52759936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2758400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solidFill>
              <a:srgbClr val="FF0000"/>
            </a:solidFill>
          </c:spPr>
          <c:invertIfNegative val="1"/>
          <c:dLbls>
            <c:dLbl>
              <c:idx val="0"/>
              <c:layout>
                <c:manualLayout>
                  <c:x val="-5.1020408163265302E-3"/>
                  <c:y val="-2.34527687296417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1.5306122448979591E-2"/>
                  <c:y val="-5.47231270358306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Лист5!$D$114:$D$115</c:f>
              <c:strCache>
                <c:ptCount val="2"/>
                <c:pt idx="0">
                  <c:v>с первичным аффектом</c:v>
                </c:pt>
                <c:pt idx="1">
                  <c:v>без первичного аффекта</c:v>
                </c:pt>
              </c:strCache>
            </c:strRef>
          </c:cat>
          <c:val>
            <c:numRef>
              <c:f>Лист5!$E$114:$E$115</c:f>
              <c:numCache>
                <c:formatCode>0.00%</c:formatCode>
                <c:ptCount val="2"/>
                <c:pt idx="0">
                  <c:v>0.56200000000000006</c:v>
                </c:pt>
                <c:pt idx="1">
                  <c:v>0.438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900992"/>
        <c:axId val="52902528"/>
        <c:axId val="0"/>
      </c:bar3DChart>
      <c:catAx>
        <c:axId val="5290099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902528"/>
        <c:crosses val="autoZero"/>
        <c:auto val="1"/>
        <c:lblAlgn val="ctr"/>
        <c:lblOffset val="100"/>
        <c:noMultiLvlLbl val="1"/>
      </c:catAx>
      <c:valAx>
        <c:axId val="52902528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2900992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Лист5!$D$123</c:f>
              <c:strCache>
                <c:ptCount val="1"/>
                <c:pt idx="0">
                  <c:v>увеличение лимфоузлов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Лист5!$E$123:$F$123</c:f>
              <c:numCache>
                <c:formatCode>General</c:formatCode>
                <c:ptCount val="2"/>
                <c:pt idx="0" formatCode="0.00%">
                  <c:v>0.375</c:v>
                </c:pt>
              </c:numCache>
            </c:numRef>
          </c:val>
        </c:ser>
        <c:ser>
          <c:idx val="1"/>
          <c:order val="1"/>
          <c:tx>
            <c:strRef>
              <c:f>Лист5!$D$124</c:f>
              <c:strCache>
                <c:ptCount val="1"/>
                <c:pt idx="0">
                  <c:v>нет увеличения лимфоузлов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7.4829931972789115E-2"/>
                  <c:y val="-1.0423452768729642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Лист5!$E$124:$F$124</c:f>
              <c:numCache>
                <c:formatCode>General</c:formatCode>
                <c:ptCount val="2"/>
                <c:pt idx="0" formatCode="0.00%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2938240"/>
        <c:axId val="52939776"/>
        <c:axId val="0"/>
      </c:bar3DChart>
      <c:catAx>
        <c:axId val="5293824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939776"/>
        <c:crosses val="autoZero"/>
        <c:auto val="1"/>
        <c:lblAlgn val="ctr"/>
        <c:lblOffset val="100"/>
        <c:noMultiLvlLbl val="1"/>
      </c:catAx>
      <c:valAx>
        <c:axId val="52939776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2938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1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1"/>
  </c:chart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spPr>
            <a:solidFill>
              <a:srgbClr val="FF0000"/>
            </a:solidFill>
          </c:spPr>
          <c:invertIfNegative val="1"/>
          <c:cat>
            <c:strRef>
              <c:f>Лист5!$D$144:$D$146</c:f>
              <c:strCache>
                <c:ptCount val="3"/>
                <c:pt idx="0">
                  <c:v>гепатомегалия</c:v>
                </c:pt>
                <c:pt idx="1">
                  <c:v>гепатоспленомегалия</c:v>
                </c:pt>
                <c:pt idx="2">
                  <c:v>изменений нет</c:v>
                </c:pt>
              </c:strCache>
            </c:strRef>
          </c:cat>
          <c:val>
            <c:numRef>
              <c:f>Лист5!$E$144:$E$146</c:f>
              <c:numCache>
                <c:formatCode>0.00%</c:formatCode>
                <c:ptCount val="3"/>
                <c:pt idx="0">
                  <c:v>0.68700000000000028</c:v>
                </c:pt>
                <c:pt idx="1">
                  <c:v>0.126</c:v>
                </c:pt>
                <c:pt idx="2">
                  <c:v>8.7000000000000022E-2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2985856"/>
        <c:axId val="52987392"/>
        <c:axId val="0"/>
      </c:bar3DChart>
      <c:catAx>
        <c:axId val="529858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2987392"/>
        <c:crosses val="autoZero"/>
        <c:auto val="1"/>
        <c:lblAlgn val="ctr"/>
        <c:lblOffset val="100"/>
        <c:noMultiLvlLbl val="1"/>
      </c:catAx>
      <c:valAx>
        <c:axId val="52987392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2985856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D75F62"/>
            </a:solidFill>
          </c:spPr>
          <c:invertIfNegative val="1"/>
          <c:dLbls>
            <c:dLbl>
              <c:idx val="0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Лист5!$N$134:$N$139</c:f>
              <c:strCache>
                <c:ptCount val="6"/>
                <c:pt idx="0">
                  <c:v>лейкоцитоз</c:v>
                </c:pt>
                <c:pt idx="1">
                  <c:v>лекопения</c:v>
                </c:pt>
                <c:pt idx="2">
                  <c:v>эозинопения</c:v>
                </c:pt>
                <c:pt idx="3">
                  <c:v>палочкоядерный сдвиг</c:v>
                </c:pt>
                <c:pt idx="4">
                  <c:v>моноцитоз</c:v>
                </c:pt>
                <c:pt idx="5">
                  <c:v>тромбоцитопения</c:v>
                </c:pt>
              </c:strCache>
            </c:strRef>
          </c:cat>
          <c:val>
            <c:numRef>
              <c:f>Лист5!$O$134:$O$139</c:f>
              <c:numCache>
                <c:formatCode>0.00%</c:formatCode>
                <c:ptCount val="6"/>
                <c:pt idx="0" formatCode="0%">
                  <c:v>0.25</c:v>
                </c:pt>
                <c:pt idx="1">
                  <c:v>0.18800000000000003</c:v>
                </c:pt>
                <c:pt idx="2">
                  <c:v>0.93700000000000017</c:v>
                </c:pt>
                <c:pt idx="3">
                  <c:v>0.81200000000000017</c:v>
                </c:pt>
                <c:pt idx="4" formatCode="0%">
                  <c:v>0.25</c:v>
                </c:pt>
                <c:pt idx="5">
                  <c:v>0.68799999999999994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16448"/>
        <c:axId val="53017984"/>
      </c:barChart>
      <c:catAx>
        <c:axId val="5301644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3017984"/>
        <c:crosses val="autoZero"/>
        <c:auto val="1"/>
        <c:lblAlgn val="ctr"/>
        <c:lblOffset val="100"/>
        <c:noMultiLvlLbl val="1"/>
      </c:catAx>
      <c:valAx>
        <c:axId val="53017984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bg1"/>
                  </a:gs>
                  <a:gs pos="50000">
                    <a:srgbClr val="FE8637">
                      <a:tint val="44500"/>
                      <a:satMod val="160000"/>
                    </a:srgbClr>
                  </a:gs>
                  <a:gs pos="100000">
                    <a:srgbClr val="FE8637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numFmt formatCode="0%" sourceLinked="1"/>
        <c:majorTickMark val="cross"/>
        <c:minorTickMark val="cross"/>
        <c:tickLblPos val="nextTo"/>
        <c:crossAx val="53016448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1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Лист5!$N$154:$N$155</c:f>
              <c:strCache>
                <c:ptCount val="2"/>
                <c:pt idx="0">
                  <c:v>с изменениями  </c:v>
                </c:pt>
                <c:pt idx="1">
                  <c:v>без изменений</c:v>
                </c:pt>
              </c:strCache>
            </c:strRef>
          </c:cat>
          <c:val>
            <c:numRef>
              <c:f>Лист5!$O$154:$O$155</c:f>
              <c:numCache>
                <c:formatCode>0%</c:formatCode>
                <c:ptCount val="2"/>
                <c:pt idx="0">
                  <c:v>0.75000000000000011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60352"/>
        <c:axId val="53061888"/>
      </c:barChart>
      <c:catAx>
        <c:axId val="5306035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3061888"/>
        <c:crosses val="autoZero"/>
        <c:auto val="1"/>
        <c:lblAlgn val="ctr"/>
        <c:lblOffset val="100"/>
        <c:noMultiLvlLbl val="1"/>
      </c:catAx>
      <c:valAx>
        <c:axId val="5306188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53060352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invertIfNegative val="1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Лист3!$N$12:$N$16</c:f>
              <c:strCache>
                <c:ptCount val="5"/>
                <c:pt idx="0">
                  <c:v>до 18 лет</c:v>
                </c:pt>
                <c:pt idx="1">
                  <c:v>от 19 до 30 лет</c:v>
                </c:pt>
                <c:pt idx="2">
                  <c:v>от 31 до 45 лет</c:v>
                </c:pt>
                <c:pt idx="3">
                  <c:v>от 46 до 55 лет</c:v>
                </c:pt>
                <c:pt idx="4">
                  <c:v>от 56 до 65 лет</c:v>
                </c:pt>
              </c:strCache>
            </c:strRef>
          </c:cat>
          <c:val>
            <c:numRef>
              <c:f>Лист3!$O$12:$O$16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7883776"/>
        <c:axId val="47885312"/>
        <c:axId val="51334656"/>
      </c:bar3DChart>
      <c:catAx>
        <c:axId val="4788377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7885312"/>
        <c:crosses val="autoZero"/>
        <c:auto val="1"/>
        <c:lblAlgn val="ctr"/>
        <c:lblOffset val="100"/>
        <c:noMultiLvlLbl val="1"/>
      </c:catAx>
      <c:valAx>
        <c:axId val="4788531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7883776"/>
        <c:crosses val="autoZero"/>
        <c:crossBetween val="between"/>
      </c:valAx>
      <c:serAx>
        <c:axId val="513346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7885312"/>
        <c:crosses val="autoZero"/>
      </c:serAx>
    </c:plotArea>
    <c:plotVisOnly val="1"/>
    <c:dispBlanksAs val="zero"/>
    <c:showDLblsOverMax val="1"/>
  </c:chart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solidFill>
              <a:srgbClr val="00B050"/>
            </a:solidFill>
          </c:spPr>
          <c:invertIfNegative val="1"/>
          <c:dLbls>
            <c:dLbl>
              <c:idx val="0"/>
              <c:layout>
                <c:manualLayout>
                  <c:x val="2.0000000000000004E-2"/>
                  <c:y val="-6.0897435897435917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1.8333333333333399E-2"/>
                  <c:y val="-8.6538461538461564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2.0000000000000004E-2"/>
                  <c:y val="-6.7307692307692318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Лист5!$E$154:$E$156</c:f>
              <c:strCache>
                <c:ptCount val="3"/>
                <c:pt idx="0">
                  <c:v>левомицетин</c:v>
                </c:pt>
                <c:pt idx="1">
                  <c:v>цефатоксим</c:v>
                </c:pt>
                <c:pt idx="2">
                  <c:v>цефтриаксон</c:v>
                </c:pt>
              </c:strCache>
            </c:strRef>
          </c:cat>
          <c:val>
            <c:numRef>
              <c:f>Лист5!$F$154:$F$156</c:f>
              <c:numCache>
                <c:formatCode>0.00%</c:formatCode>
                <c:ptCount val="3"/>
                <c:pt idx="0">
                  <c:v>0.87500000000000022</c:v>
                </c:pt>
                <c:pt idx="1">
                  <c:v>6.25E-2</c:v>
                </c:pt>
                <c:pt idx="2">
                  <c:v>6.25E-2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278016"/>
        <c:axId val="54279552"/>
        <c:axId val="0"/>
      </c:bar3DChart>
      <c:catAx>
        <c:axId val="5427801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4279552"/>
        <c:crosses val="autoZero"/>
        <c:auto val="1"/>
        <c:lblAlgn val="ctr"/>
        <c:lblOffset val="100"/>
        <c:noMultiLvlLbl val="1"/>
      </c:catAx>
      <c:valAx>
        <c:axId val="54279552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54278016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Лист5!$J$2</c:f>
              <c:strCache>
                <c:ptCount val="1"/>
                <c:pt idx="0">
                  <c:v>весна-лето</c:v>
                </c:pt>
              </c:strCache>
            </c:strRef>
          </c:tx>
          <c:invertIfNegative val="1"/>
          <c:dLbls>
            <c:dLbl>
              <c:idx val="0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Лист5!$K$2</c:f>
              <c:numCache>
                <c:formatCode>0.0%</c:formatCode>
                <c:ptCount val="1"/>
                <c:pt idx="0">
                  <c:v>0.68799999999999994</c:v>
                </c:pt>
              </c:numCache>
            </c:numRef>
          </c:val>
        </c:ser>
        <c:ser>
          <c:idx val="1"/>
          <c:order val="1"/>
          <c:tx>
            <c:strRef>
              <c:f>Лист5!$J$3</c:f>
              <c:strCache>
                <c:ptCount val="1"/>
                <c:pt idx="0">
                  <c:v>осень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7.54716981132075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Лист5!$K$3</c:f>
              <c:numCache>
                <c:formatCode>0.0%</c:formatCode>
                <c:ptCount val="1"/>
                <c:pt idx="0">
                  <c:v>0.31200000000000006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8364928"/>
        <c:axId val="93889664"/>
        <c:axId val="0"/>
      </c:bar3DChart>
      <c:catAx>
        <c:axId val="4836492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3889664"/>
        <c:crosses val="autoZero"/>
        <c:auto val="1"/>
        <c:lblAlgn val="ctr"/>
        <c:lblOffset val="100"/>
        <c:noMultiLvlLbl val="1"/>
      </c:catAx>
      <c:valAx>
        <c:axId val="93889664"/>
        <c:scaling>
          <c:orientation val="minMax"/>
        </c:scaling>
        <c:delete val="1"/>
        <c:axPos val="l"/>
        <c:majorGridlines/>
        <c:numFmt formatCode="0.0%" sourceLinked="1"/>
        <c:majorTickMark val="cross"/>
        <c:minorTickMark val="cross"/>
        <c:tickLblPos val="nextTo"/>
        <c:crossAx val="48364928"/>
        <c:crosses val="autoZero"/>
        <c:crossBetween val="between"/>
      </c:valAx>
    </c:plotArea>
    <c:legend>
      <c:legendPos val="b"/>
      <c:layout/>
      <c:overlay val="1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7121031532017408"/>
                  <c:y val="5.0477286493034526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7.9611962032143296E-2"/>
                  <c:y val="-0.13311992731677769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6.5318286412828566E-2"/>
                  <c:y val="-0.160092469210579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8.0125930320353839E-2"/>
                  <c:y val="-5.9089036947304698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0.10383202099737533"/>
                  <c:y val="-2.484615384615385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>
                <c:manualLayout>
                  <c:x val="0.11809028152302885"/>
                  <c:y val="0.15107086614173229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Лист5!$F$2:$F$7</c:f>
              <c:strCache>
                <c:ptCount val="6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</c:strCache>
            </c:strRef>
          </c:cat>
          <c:val>
            <c:numRef>
              <c:f>Лист5!$G$2:$G$7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3280839895013125E-2"/>
          <c:y val="0.93324813244498306"/>
          <c:w val="0.9367191601049869"/>
          <c:h val="5.1367252170401792E-2"/>
        </c:manualLayout>
      </c:layout>
      <c:overlay val="1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1"/>
          <c:cat>
            <c:strRef>
              <c:f>Лист5!$G$30:$G$34</c:f>
              <c:strCache>
                <c:ptCount val="5"/>
                <c:pt idx="0">
                  <c:v>на 2 д.б.</c:v>
                </c:pt>
                <c:pt idx="1">
                  <c:v>на 3 д.б.</c:v>
                </c:pt>
                <c:pt idx="2">
                  <c:v>на 4 д.б.</c:v>
                </c:pt>
                <c:pt idx="3">
                  <c:v>на 5 д.б.</c:v>
                </c:pt>
                <c:pt idx="4">
                  <c:v>на 6 д.б.</c:v>
                </c:pt>
              </c:strCache>
            </c:strRef>
          </c:cat>
          <c:val>
            <c:numRef>
              <c:f>Лист5!$H$30:$H$34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1"/>
          <c:cat>
            <c:strRef>
              <c:f>Лист5!$G$30:$G$34</c:f>
              <c:strCache>
                <c:ptCount val="5"/>
                <c:pt idx="0">
                  <c:v>на 2 д.б.</c:v>
                </c:pt>
                <c:pt idx="1">
                  <c:v>на 3 д.б.</c:v>
                </c:pt>
                <c:pt idx="2">
                  <c:v>на 4 д.б.</c:v>
                </c:pt>
                <c:pt idx="3">
                  <c:v>на 5 д.б.</c:v>
                </c:pt>
                <c:pt idx="4">
                  <c:v>на 6 д.б.</c:v>
                </c:pt>
              </c:strCache>
            </c:strRef>
          </c:cat>
          <c:val>
            <c:numRef>
              <c:f>Лист5!$I$30:$I$34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90912"/>
        <c:axId val="48392448"/>
      </c:barChart>
      <c:catAx>
        <c:axId val="4839091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8392448"/>
        <c:crosses val="autoZero"/>
        <c:auto val="1"/>
        <c:lblAlgn val="ctr"/>
        <c:lblOffset val="100"/>
        <c:noMultiLvlLbl val="1"/>
      </c:catAx>
      <c:valAx>
        <c:axId val="4839244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8390912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explosion val="20"/>
          </c:dPt>
          <c:dLbls>
            <c:dLbl>
              <c:idx val="0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Лист5!$B$42:$B$43</c:f>
              <c:strCache>
                <c:ptCount val="2"/>
                <c:pt idx="0">
                  <c:v>присасывание клеща</c:v>
                </c:pt>
                <c:pt idx="1">
                  <c:v>отрицают факт присасывания</c:v>
                </c:pt>
              </c:strCache>
            </c:strRef>
          </c:cat>
          <c:val>
            <c:numRef>
              <c:f>Лист5!$C$42:$C$43</c:f>
              <c:numCache>
                <c:formatCode>0%</c:formatCode>
                <c:ptCount val="2"/>
                <c:pt idx="0">
                  <c:v>0.75000000000000022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05"/>
          <c:y val="0.84440144656185101"/>
          <c:w val="0.9"/>
          <c:h val="0.13996337428505473"/>
        </c:manualLayout>
      </c:layout>
      <c:overlay val="1"/>
    </c:legend>
    <c:plotVisOnly val="1"/>
    <c:dispBlanksAs val="zero"/>
    <c:showDLblsOverMax val="1"/>
  </c:chart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F2445D"/>
            </a:solidFill>
          </c:spPr>
          <c:invertIfNegative val="1"/>
          <c:cat>
            <c:strRef>
              <c:f>Лист5!$C$169:$C$176</c:f>
              <c:strCache>
                <c:ptCount val="8"/>
                <c:pt idx="0">
                  <c:v>лихорадочный синдром</c:v>
                </c:pt>
                <c:pt idx="1">
                  <c:v>интоксикационный синдром</c:v>
                </c:pt>
                <c:pt idx="2">
                  <c:v>экзантема</c:v>
                </c:pt>
                <c:pt idx="3">
                  <c:v>регионарный лимфаденит</c:v>
                </c:pt>
                <c:pt idx="4">
                  <c:v>первичный аффект</c:v>
                </c:pt>
                <c:pt idx="5">
                  <c:v>желтуха</c:v>
                </c:pt>
                <c:pt idx="6">
                  <c:v>гепатомегалия</c:v>
                </c:pt>
                <c:pt idx="7">
                  <c:v>спленомегалия</c:v>
                </c:pt>
              </c:strCache>
            </c:strRef>
          </c:cat>
          <c:val>
            <c:numRef>
              <c:f>Лист5!$D$169:$D$176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 formatCode="0.00%">
                  <c:v>0.37500000000000011</c:v>
                </c:pt>
                <c:pt idx="4" formatCode="0.00%">
                  <c:v>0.56200000000000028</c:v>
                </c:pt>
                <c:pt idx="5" formatCode="0.00%">
                  <c:v>6.3E-2</c:v>
                </c:pt>
                <c:pt idx="6" formatCode="0.00%">
                  <c:v>0.68700000000000028</c:v>
                </c:pt>
                <c:pt idx="7" formatCode="0.00%">
                  <c:v>0.126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07904"/>
        <c:axId val="48538368"/>
      </c:barChart>
      <c:catAx>
        <c:axId val="4850790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8538368"/>
        <c:crosses val="autoZero"/>
        <c:auto val="1"/>
        <c:lblAlgn val="ctr"/>
        <c:lblOffset val="100"/>
        <c:noMultiLvlLbl val="1"/>
      </c:catAx>
      <c:valAx>
        <c:axId val="4853836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48507904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solidFill>
              <a:srgbClr val="C00000"/>
            </a:solidFill>
          </c:spPr>
          <c:invertIfNegative val="1"/>
          <c:cat>
            <c:strRef>
              <c:f>Лист5!$E$58:$E$59</c:f>
              <c:strCache>
                <c:ptCount val="2"/>
                <c:pt idx="0">
                  <c:v>свыше 39,1°</c:v>
                </c:pt>
                <c:pt idx="1">
                  <c:v>38,1-39,0°</c:v>
                </c:pt>
              </c:strCache>
            </c:strRef>
          </c:cat>
          <c:val>
            <c:numRef>
              <c:f>Лист5!$F$58:$F$59</c:f>
              <c:numCache>
                <c:formatCode>0%</c:formatCode>
                <c:ptCount val="2"/>
                <c:pt idx="0">
                  <c:v>0.94000000000000017</c:v>
                </c:pt>
                <c:pt idx="1">
                  <c:v>7.0000000000000021E-2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825472"/>
        <c:axId val="48827008"/>
        <c:axId val="0"/>
      </c:bar3DChart>
      <c:catAx>
        <c:axId val="4882547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8827008"/>
        <c:crosses val="autoZero"/>
        <c:auto val="1"/>
        <c:lblAlgn val="ctr"/>
        <c:lblOffset val="100"/>
        <c:noMultiLvlLbl val="1"/>
      </c:catAx>
      <c:valAx>
        <c:axId val="4882700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48825472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lineChart>
        <c:grouping val="stacked"/>
        <c:varyColors val="1"/>
        <c:ser>
          <c:idx val="0"/>
          <c:order val="0"/>
          <c:spPr>
            <a:ln w="66675">
              <a:solidFill>
                <a:srgbClr val="493BFB"/>
              </a:solidFill>
            </a:ln>
          </c:spPr>
          <c:cat>
            <c:strRef>
              <c:f>Лист5!$D$64:$D$69</c:f>
              <c:strCache>
                <c:ptCount val="6"/>
                <c:pt idx="0">
                  <c:v>4 дн.</c:v>
                </c:pt>
                <c:pt idx="1">
                  <c:v>5 дн</c:v>
                </c:pt>
                <c:pt idx="2">
                  <c:v>6 дн.</c:v>
                </c:pt>
                <c:pt idx="3">
                  <c:v>7 дн.</c:v>
                </c:pt>
                <c:pt idx="4">
                  <c:v>8 дн.</c:v>
                </c:pt>
                <c:pt idx="5">
                  <c:v>10 дн</c:v>
                </c:pt>
              </c:strCache>
            </c:strRef>
          </c:cat>
          <c:val>
            <c:numRef>
              <c:f>Лист5!$E$64:$E$69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38528"/>
        <c:axId val="48840064"/>
      </c:lineChart>
      <c:catAx>
        <c:axId val="4883852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8840064"/>
        <c:crosses val="autoZero"/>
        <c:auto val="1"/>
        <c:lblAlgn val="ctr"/>
        <c:lblOffset val="100"/>
        <c:noMultiLvlLbl val="1"/>
      </c:catAx>
      <c:valAx>
        <c:axId val="4884006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8838528"/>
        <c:crosses val="autoZero"/>
        <c:crossBetween val="between"/>
      </c:valAx>
    </c:plotArea>
    <c:plotVisOnly val="1"/>
    <c:dispBlanksAs val="zero"/>
    <c:showDLblsOverMax val="1"/>
  </c:chart>
  <c:externalData r:id="rId1">
    <c:autoUpdate val="1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E4A3-DE44-4AC7-9BD1-75483D7495A2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9941-CC1E-4754-B2BF-93A5DF413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4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6477000" cy="1905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Опыт диагностики и лечения клещевого риккетсиоза по данным ГБУЗ ТО ОИКБ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Эпиданамнез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7848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Основные синдромы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534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Характер и длительность лихорадки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4038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8200" y="1524000"/>
          <a:ext cx="396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Появление сыпи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43000"/>
          <a:ext cx="7467600" cy="53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Характер и локализация сыпи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43437" y="838200"/>
          <a:ext cx="450056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143000"/>
          <a:ext cx="4114800" cy="548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Длительность сохранения сыпи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Угасание сыпи через пигментацию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Наличие  первичного аффекта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Диффузное  увеличение  лимфатических узлов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Изменения при УЗИ обследовании органов брюшной полости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572500" cy="4191000"/>
          </a:xfrm>
        </p:spPr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Клещевые инфекции остаются  актуальными  природно-очаговыми инфекциями.</a:t>
            </a: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В природных очагах Урала и Сибири возникает до 93% абсолютного числа заболеваний регистрируемых  в России. </a:t>
            </a:r>
          </a:p>
          <a:p>
            <a:pPr eaLnBrk="1" hangingPunct="1"/>
            <a:endParaRPr lang="ru-RU" b="1" dirty="0" smtClean="0"/>
          </a:p>
        </p:txBody>
      </p:sp>
      <p:pic>
        <p:nvPicPr>
          <p:cNvPr id="89092" name="Picture 4" descr="кле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0"/>
            <a:ext cx="1285875" cy="1543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Изменения в гемограмме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11430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Изменения в б/</a:t>
            </a:r>
            <a:r>
              <a:rPr lang="ru-RU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анализе крови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виде </a:t>
            </a:r>
            <a:r>
              <a:rPr lang="ru-RU" b="1" dirty="0" err="1" smtClean="0">
                <a:solidFill>
                  <a:schemeClr val="tx1"/>
                </a:solidFill>
              </a:rPr>
              <a:t>ферментемии</a:t>
            </a:r>
            <a:r>
              <a:rPr lang="ru-RU" b="1" dirty="0" smtClean="0">
                <a:solidFill>
                  <a:schemeClr val="tx1"/>
                </a:solidFill>
              </a:rPr>
              <a:t>(АЛТ,АСТ)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Биохимический анализ крови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>
            <a:normAutofit/>
          </a:bodyPr>
          <a:lstStyle/>
          <a:p>
            <a:r>
              <a:rPr lang="ru-RU" dirty="0" smtClean="0"/>
              <a:t>В биохимическом анализе крови: отмечалось повышение активности печеночных </a:t>
            </a:r>
            <a:r>
              <a:rPr lang="ru-RU" dirty="0" err="1" smtClean="0"/>
              <a:t>трансаминаз</a:t>
            </a:r>
            <a:r>
              <a:rPr lang="ru-RU" dirty="0" smtClean="0"/>
              <a:t> (синдром цитолиза) – АЛТ и АСТ у 75,% .</a:t>
            </a:r>
          </a:p>
          <a:p>
            <a:r>
              <a:rPr lang="ru-RU" dirty="0" smtClean="0"/>
              <a:t> При анализе выписного эпикриза отмечалось восстановление тромбоцитов, эозинофилов, нормализация АЛТ, АСТ.</a:t>
            </a:r>
          </a:p>
          <a:p>
            <a:r>
              <a:rPr lang="ru-RU" dirty="0" smtClean="0"/>
              <a:t>Серологическое обследование пациентов проводилось в 100% случаев, и лишь у 43,7% результат РСК был положительный, титр антител к Риккетсиям </a:t>
            </a:r>
            <a:r>
              <a:rPr lang="ru-RU" dirty="0" err="1" smtClean="0"/>
              <a:t>Сибирика</a:t>
            </a:r>
            <a:r>
              <a:rPr lang="ru-RU" dirty="0" smtClean="0"/>
              <a:t> варьировал от 1:20(+) до 1:160(+++).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330952"/>
          </a:xfrm>
        </p:spPr>
        <p:txBody>
          <a:bodyPr/>
          <a:lstStyle/>
          <a:p>
            <a:r>
              <a:rPr lang="ru-RU" sz="2800" dirty="0" smtClean="0"/>
              <a:t>Антибактериальная терапия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3400" y="2057400"/>
          <a:ext cx="7620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  - 100%</a:t>
            </a:r>
          </a:p>
          <a:p>
            <a:r>
              <a:rPr lang="ru-RU" dirty="0" smtClean="0"/>
              <a:t>Антигистаминная терапия – 93,7%</a:t>
            </a:r>
          </a:p>
          <a:p>
            <a:r>
              <a:rPr lang="ru-RU" dirty="0" smtClean="0"/>
              <a:t>Нестероидные противовоспалительные препараты  - 100%.</a:t>
            </a:r>
          </a:p>
          <a:p>
            <a:r>
              <a:rPr lang="ru-RU" dirty="0" err="1" smtClean="0"/>
              <a:t>Глюкокортикостероиды</a:t>
            </a:r>
            <a:r>
              <a:rPr lang="ru-RU" dirty="0" smtClean="0"/>
              <a:t> – 6,3%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Picture 3" descr="C:\Documents and Settings\Гепатитное2\Рабочий стол\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191000"/>
            <a:ext cx="4495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Выводы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77200" cy="548335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Диагноз «Клещевой риккетсиоз» выставлялся </a:t>
            </a:r>
            <a:r>
              <a:rPr lang="ru-RU" dirty="0" err="1" smtClean="0"/>
              <a:t>клинико-эпидемиологически</a:t>
            </a:r>
            <a:r>
              <a:rPr lang="ru-RU" dirty="0" smtClean="0"/>
              <a:t>, и лишь у 43,7% пациентов был подтверждён </a:t>
            </a:r>
            <a:r>
              <a:rPr lang="ru-RU" dirty="0" err="1" smtClean="0"/>
              <a:t>серологически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Заболевание регистрировалось в весенне-летний период в 68,8% случаев , у 31,2% пришлось на осенний период;</a:t>
            </a:r>
          </a:p>
          <a:p>
            <a:pPr lvl="0"/>
            <a:r>
              <a:rPr lang="ru-RU" dirty="0" smtClean="0"/>
              <a:t>У всех больных заболевание протекало в средней степени тяжести, характеризовалось интоксикационным синдромом (100%); наличием сыпи(100%) - пятнисто-папулёзной (56,2%), пятнистой (37,5%) и розеолезно-папулёзной (6,3%); </a:t>
            </a:r>
            <a:r>
              <a:rPr lang="ru-RU" dirty="0" err="1" smtClean="0"/>
              <a:t>гепатомегалией</a:t>
            </a:r>
            <a:r>
              <a:rPr lang="ru-RU" dirty="0" smtClean="0"/>
              <a:t> (68,7%) и </a:t>
            </a:r>
            <a:r>
              <a:rPr lang="ru-RU" dirty="0" err="1" smtClean="0"/>
              <a:t>спленомегалией</a:t>
            </a:r>
            <a:r>
              <a:rPr lang="ru-RU" dirty="0" smtClean="0"/>
              <a:t> (12,6%);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Выводы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Гематологические изменения, выявленные у больных с клещевым риккетсиозом,</a:t>
            </a:r>
          </a:p>
          <a:p>
            <a:pPr lvl="0">
              <a:buNone/>
            </a:pPr>
            <a:r>
              <a:rPr lang="ru-RU" sz="3200" dirty="0" smtClean="0"/>
              <a:t>   характеризовались </a:t>
            </a:r>
            <a:r>
              <a:rPr lang="ru-RU" sz="3200" dirty="0" err="1" smtClean="0"/>
              <a:t>нормоцитозом</a:t>
            </a:r>
            <a:r>
              <a:rPr lang="ru-RU" sz="3200" dirty="0" smtClean="0"/>
              <a:t> у 56% пациентов, тромбоцитопенией у 68,8%,  </a:t>
            </a:r>
            <a:r>
              <a:rPr lang="ru-RU" sz="3200" dirty="0" err="1" smtClean="0"/>
              <a:t>эозинопенией</a:t>
            </a:r>
            <a:r>
              <a:rPr lang="ru-RU" sz="3200" dirty="0" smtClean="0"/>
              <a:t> у 93,7% и  </a:t>
            </a:r>
            <a:r>
              <a:rPr lang="ru-RU" sz="3200" dirty="0" err="1" smtClean="0"/>
              <a:t>моноцитозом</a:t>
            </a:r>
            <a:r>
              <a:rPr lang="ru-RU" sz="3200" dirty="0" smtClean="0"/>
              <a:t> у 25% пациентов.  В БАК определялась умеренная </a:t>
            </a:r>
            <a:r>
              <a:rPr lang="ru-RU" sz="3200" dirty="0" err="1" smtClean="0"/>
              <a:t>ферментемия</a:t>
            </a:r>
            <a:r>
              <a:rPr lang="ru-RU" sz="3200" dirty="0" smtClean="0"/>
              <a:t> (АСТ,АЛТ) у 75% больных.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При обращении больного в инфекционный стационар с подозрением на клещевой риккетсиоз, необходимо учитывать:</a:t>
            </a:r>
          </a:p>
          <a:p>
            <a:pPr lvl="0"/>
            <a:r>
              <a:rPr lang="ru-RU" dirty="0" smtClean="0"/>
              <a:t>Сезонность заболевания, чаще весенне-летняя.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эпиданамнезе</a:t>
            </a:r>
            <a:r>
              <a:rPr lang="ru-RU" dirty="0" smtClean="0"/>
              <a:t> – присасывание клеща</a:t>
            </a:r>
          </a:p>
          <a:p>
            <a:pPr lvl="0"/>
            <a:r>
              <a:rPr lang="ru-RU" dirty="0" smtClean="0"/>
              <a:t>Наличие лихорадочно-интоксикационного синдрома</a:t>
            </a:r>
          </a:p>
          <a:p>
            <a:pPr lvl="0"/>
            <a:r>
              <a:rPr lang="ru-RU" dirty="0" smtClean="0"/>
              <a:t>Пятнисто-папулёзная или папулёзная сыпь чаще появлялась на 2-4 день болезни,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Практические рекомендации (продолжение)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/>
              <a:t>Наличие </a:t>
            </a:r>
            <a:r>
              <a:rPr lang="ru-RU" sz="2600" dirty="0" err="1" smtClean="0"/>
              <a:t>гепатомегалии</a:t>
            </a:r>
            <a:endParaRPr lang="ru-RU" sz="2600" dirty="0" smtClean="0"/>
          </a:p>
          <a:p>
            <a:pPr lvl="0"/>
            <a:r>
              <a:rPr lang="ru-RU" sz="2600" dirty="0" smtClean="0"/>
              <a:t>В общем анализе крови, обращать внимание на лейкоцитоз, </a:t>
            </a:r>
            <a:r>
              <a:rPr lang="ru-RU" sz="2600" dirty="0" err="1" smtClean="0"/>
              <a:t>эозинопению</a:t>
            </a:r>
            <a:r>
              <a:rPr lang="ru-RU" sz="2600" dirty="0" smtClean="0"/>
              <a:t>, тромбоцитопению</a:t>
            </a:r>
          </a:p>
          <a:p>
            <a:pPr lvl="0"/>
            <a:r>
              <a:rPr lang="ru-RU" sz="2600" dirty="0" smtClean="0"/>
              <a:t>В биохимическом анализе крови на умеренную </a:t>
            </a:r>
            <a:r>
              <a:rPr lang="ru-RU" sz="2600" dirty="0" err="1" smtClean="0"/>
              <a:t>ферментемию</a:t>
            </a:r>
            <a:r>
              <a:rPr lang="ru-RU" sz="2600" dirty="0" smtClean="0"/>
              <a:t> (АЛТ,АСТ).</a:t>
            </a:r>
          </a:p>
          <a:p>
            <a:pPr lvl="0"/>
            <a:endParaRPr lang="ru-RU" sz="2600" dirty="0" smtClean="0"/>
          </a:p>
          <a:p>
            <a:pPr lvl="0">
              <a:buNone/>
            </a:pPr>
            <a:r>
              <a:rPr lang="ru-RU" sz="2600" dirty="0" smtClean="0"/>
              <a:t>   И обязательно серологическое обследование на наличие антител к риккетсиям </a:t>
            </a:r>
            <a:r>
              <a:rPr lang="ru-RU" sz="2600" dirty="0" err="1" smtClean="0"/>
              <a:t>сибирика</a:t>
            </a:r>
            <a:r>
              <a:rPr lang="ru-RU" sz="2600" dirty="0" smtClean="0"/>
              <a:t> не ранее 5-7 дня заболевания.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Гепатитное2\Рабочий стол\e6390a55d2b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2400" y="1600200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57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Цель работы:</a:t>
            </a:r>
          </a:p>
          <a:p>
            <a:pPr>
              <a:buNone/>
            </a:pPr>
            <a:r>
              <a:rPr lang="ru-RU" sz="3200" dirty="0" smtClean="0"/>
              <a:t>   Провести ретроспективный анализ историй болезни с ДЗ: «Клещевой риккетсиоз» за 2012-2013гг.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Задачи исследования:</a:t>
            </a:r>
          </a:p>
          <a:p>
            <a:pPr>
              <a:buNone/>
            </a:pPr>
            <a:r>
              <a:rPr lang="ru-RU" sz="3200" dirty="0" smtClean="0"/>
              <a:t>	- изучить клинико-лабораторные особенности течения клещевого риккетсиоза на территории Тюмени и юга области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Материал и методы исследования: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Истории 16-ти стационарных больных, находившихся на лечении в ГБУЗ ТО ОИКБ  в период с 2012- 2013гг.</a:t>
            </a:r>
          </a:p>
          <a:p>
            <a:pPr algn="just">
              <a:buNone/>
            </a:pPr>
            <a:endParaRPr lang="ru-RU" sz="3200" dirty="0"/>
          </a:p>
        </p:txBody>
      </p:sp>
      <p:pic>
        <p:nvPicPr>
          <p:cNvPr id="5" name="Picture 2" descr="C:\Documents and Settings\Гепатитное2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962400"/>
            <a:ext cx="54864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Распределение по полу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Распределение по возрасту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458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Регистрация заболеваемости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495800" y="1600200"/>
          <a:ext cx="41910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-533400" y="1600200"/>
          <a:ext cx="5562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Госпитализация больных осуществлялась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7724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ru-RU" b="1" dirty="0" smtClean="0"/>
              <a:t>Болезнь развивалась в средне</a:t>
            </a:r>
            <a:r>
              <a:rPr lang="ru-RU" dirty="0" smtClean="0"/>
              <a:t>м  </a:t>
            </a:r>
            <a:r>
              <a:rPr lang="ru-RU" b="1" dirty="0" smtClean="0"/>
              <a:t>через</a:t>
            </a:r>
            <a:r>
              <a:rPr lang="ru-RU" dirty="0" smtClean="0"/>
              <a:t> 9,7 дня  после присасывания клеща.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Min </a:t>
            </a:r>
            <a:r>
              <a:rPr lang="ru-RU" dirty="0" smtClean="0"/>
              <a:t> - 2 день после укуса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Max </a:t>
            </a:r>
            <a:r>
              <a:rPr lang="ru-RU" dirty="0" smtClean="0"/>
              <a:t>– 20 день после укуса клеща</a:t>
            </a:r>
          </a:p>
          <a:p>
            <a:endParaRPr lang="ru-RU" dirty="0" smtClean="0"/>
          </a:p>
          <a:p>
            <a:r>
              <a:rPr lang="ru-RU" b="1" dirty="0" smtClean="0"/>
              <a:t>Длительность госпитализации</a:t>
            </a:r>
            <a:r>
              <a:rPr lang="ru-RU" dirty="0" smtClean="0"/>
              <a:t>:  15,3 ± 0,9 дней</a:t>
            </a:r>
          </a:p>
          <a:p>
            <a:pPr>
              <a:buNone/>
            </a:pPr>
            <a:r>
              <a:rPr lang="ru-RU" dirty="0" smtClean="0"/>
              <a:t> - </a:t>
            </a:r>
            <a:r>
              <a:rPr lang="en-US" dirty="0" smtClean="0"/>
              <a:t>Min </a:t>
            </a:r>
            <a:r>
              <a:rPr lang="ru-RU" dirty="0" smtClean="0"/>
              <a:t> - 8 дней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- </a:t>
            </a:r>
            <a:r>
              <a:rPr lang="en-US" dirty="0" smtClean="0"/>
              <a:t>Max </a:t>
            </a:r>
            <a:r>
              <a:rPr lang="ru-RU" dirty="0" smtClean="0"/>
              <a:t>– 28 дней.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У всех больных (100%) заболевание протекало в средней степени тяжести.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693</Words>
  <Application>Microsoft Office PowerPoint</Application>
  <PresentationFormat>Экран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Опыт диагностики и лечения клещевого риккетсиоза по данным ГБУЗ ТО ОИКБ </vt:lpstr>
      <vt:lpstr>Актуальность</vt:lpstr>
      <vt:lpstr>Презентация PowerPoint</vt:lpstr>
      <vt:lpstr>Презентация PowerPoint</vt:lpstr>
      <vt:lpstr>Распределение по полу</vt:lpstr>
      <vt:lpstr> Распределение по возрасту</vt:lpstr>
      <vt:lpstr>Регистрация заболеваемости</vt:lpstr>
      <vt:lpstr>     Госпитализация больных осуществлялась </vt:lpstr>
      <vt:lpstr>Презентация PowerPoint</vt:lpstr>
      <vt:lpstr>Эпиданамнез</vt:lpstr>
      <vt:lpstr>Основные синдромы</vt:lpstr>
      <vt:lpstr>Характер и длительность лихорадки</vt:lpstr>
      <vt:lpstr>Появление сыпи</vt:lpstr>
      <vt:lpstr>Характер и локализация сыпи</vt:lpstr>
      <vt:lpstr>Длительность сохранения сыпи</vt:lpstr>
      <vt:lpstr>Угасание сыпи через пигментацию </vt:lpstr>
      <vt:lpstr>Наличие  первичного аффекта</vt:lpstr>
      <vt:lpstr>Диффузное  увеличение  лимфатических узлов</vt:lpstr>
      <vt:lpstr>Изменения при УЗИ обследовании органов брюшной полости</vt:lpstr>
      <vt:lpstr>Изменения в гемограмме</vt:lpstr>
      <vt:lpstr>Изменения в б/х анализе крови  в виде ферментемии(АЛТ,АСТ)</vt:lpstr>
      <vt:lpstr>Биохимический анализ крови</vt:lpstr>
      <vt:lpstr>Лечение</vt:lpstr>
      <vt:lpstr>Лечение</vt:lpstr>
      <vt:lpstr> Выводы</vt:lpstr>
      <vt:lpstr> Выводы</vt:lpstr>
      <vt:lpstr>Практические рекомендации</vt:lpstr>
      <vt:lpstr>Практические рекомендации (продолжение)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заболеваемости клещевым риккетсиозом по данным ГБУЗ ТО ОИКБ </dc:title>
  <cp:lastModifiedBy>pk</cp:lastModifiedBy>
  <cp:revision>35</cp:revision>
  <dcterms:modified xsi:type="dcterms:W3CDTF">2017-10-30T09:22:03Z</dcterms:modified>
</cp:coreProperties>
</file>