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2" r:id="rId2"/>
    <p:sldId id="838" r:id="rId3"/>
    <p:sldId id="840" r:id="rId4"/>
    <p:sldId id="841" r:id="rId5"/>
    <p:sldId id="839" r:id="rId6"/>
    <p:sldId id="583" r:id="rId7"/>
    <p:sldId id="289" r:id="rId8"/>
    <p:sldId id="290" r:id="rId9"/>
    <p:sldId id="291" r:id="rId10"/>
    <p:sldId id="584" r:id="rId11"/>
    <p:sldId id="467" r:id="rId12"/>
    <p:sldId id="643" r:id="rId13"/>
    <p:sldId id="644" r:id="rId14"/>
    <p:sldId id="665" r:id="rId15"/>
    <p:sldId id="612" r:id="rId16"/>
    <p:sldId id="648" r:id="rId17"/>
    <p:sldId id="666" r:id="rId18"/>
    <p:sldId id="645" r:id="rId19"/>
    <p:sldId id="521" r:id="rId20"/>
    <p:sldId id="850" r:id="rId21"/>
    <p:sldId id="851" r:id="rId22"/>
    <p:sldId id="852" r:id="rId23"/>
    <p:sldId id="853" r:id="rId24"/>
    <p:sldId id="649" r:id="rId25"/>
    <p:sldId id="651" r:id="rId26"/>
    <p:sldId id="652" r:id="rId27"/>
    <p:sldId id="653" r:id="rId28"/>
    <p:sldId id="547" r:id="rId29"/>
    <p:sldId id="523" r:id="rId30"/>
    <p:sldId id="808" r:id="rId31"/>
    <p:sldId id="809" r:id="rId32"/>
    <p:sldId id="864" r:id="rId33"/>
    <p:sldId id="633" r:id="rId34"/>
    <p:sldId id="847" r:id="rId35"/>
    <p:sldId id="634" r:id="rId36"/>
    <p:sldId id="635" r:id="rId37"/>
    <p:sldId id="848" r:id="rId38"/>
    <p:sldId id="636" r:id="rId39"/>
    <p:sldId id="849" r:id="rId40"/>
    <p:sldId id="596" r:id="rId41"/>
    <p:sldId id="598" r:id="rId42"/>
    <p:sldId id="865" r:id="rId43"/>
    <p:sldId id="61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45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0790" autoAdjust="0"/>
  </p:normalViewPr>
  <p:slideViewPr>
    <p:cSldViewPr>
      <p:cViewPr varScale="1">
        <p:scale>
          <a:sx n="71" d="100"/>
          <a:sy n="71" d="100"/>
        </p:scale>
        <p:origin x="-164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51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7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A(H1N1)pdm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92.2</c:v>
                </c:pt>
                <c:pt idx="1">
                  <c:v>56.1</c:v>
                </c:pt>
                <c:pt idx="2">
                  <c:v>0.70000000000000062</c:v>
                </c:pt>
                <c:pt idx="3">
                  <c:v>37</c:v>
                </c:pt>
                <c:pt idx="4">
                  <c:v>53.9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A(H3N2)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1.9</c:v>
                </c:pt>
                <c:pt idx="2">
                  <c:v>80.599999999999994</c:v>
                </c:pt>
                <c:pt idx="3">
                  <c:v>25.7</c:v>
                </c:pt>
                <c:pt idx="4">
                  <c:v>43.9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7.8</c:v>
                </c:pt>
                <c:pt idx="1">
                  <c:v>42</c:v>
                </c:pt>
                <c:pt idx="2">
                  <c:v>18.7</c:v>
                </c:pt>
                <c:pt idx="3">
                  <c:v>37.300000000000004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414528"/>
        <c:axId val="113416064"/>
      </c:barChart>
      <c:catAx>
        <c:axId val="11341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416064"/>
        <c:crosses val="autoZero"/>
        <c:auto val="1"/>
        <c:lblAlgn val="ctr"/>
        <c:lblOffset val="100"/>
        <c:noMultiLvlLbl val="0"/>
      </c:catAx>
      <c:valAx>
        <c:axId val="11341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414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0003A-8641-42E1-B0CF-93E4DF1F8279}" type="doc">
      <dgm:prSet loTypeId="urn:microsoft.com/office/officeart/2005/8/layout/process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6F67CFB-4AD9-464B-9E98-1E2AB73E2C44}">
      <dgm:prSet phldrT="[Текст]" custT="1"/>
      <dgm:spPr/>
      <dgm:t>
        <a:bodyPr/>
        <a:lstStyle/>
        <a:p>
          <a:r>
            <a:rPr lang="ru-RU" sz="2400" b="1" dirty="0" smtClean="0"/>
            <a:t>Смена одного антигена</a:t>
          </a:r>
          <a:endParaRPr lang="ru-RU" sz="2400" b="1" dirty="0"/>
        </a:p>
      </dgm:t>
    </dgm:pt>
    <dgm:pt modelId="{AE19FE21-7920-4E9D-A48F-89A20E321923}" type="parTrans" cxnId="{802260B6-28E6-4F31-BDA1-E88C009D277F}">
      <dgm:prSet/>
      <dgm:spPr/>
      <dgm:t>
        <a:bodyPr/>
        <a:lstStyle/>
        <a:p>
          <a:endParaRPr lang="ru-RU" sz="2400" b="1"/>
        </a:p>
      </dgm:t>
    </dgm:pt>
    <dgm:pt modelId="{1C553E02-FFD0-469A-9409-5D3C90436CFF}" type="sibTrans" cxnId="{802260B6-28E6-4F31-BDA1-E88C009D277F}">
      <dgm:prSet/>
      <dgm:spPr/>
      <dgm:t>
        <a:bodyPr/>
        <a:lstStyle/>
        <a:p>
          <a:endParaRPr lang="ru-RU" sz="2400" b="1"/>
        </a:p>
      </dgm:t>
    </dgm:pt>
    <dgm:pt modelId="{81B7C493-18C7-4282-97A0-C3A6DCCA4BF8}">
      <dgm:prSet phldrT="[Текст]" custT="1"/>
      <dgm:spPr/>
      <dgm:t>
        <a:bodyPr/>
        <a:lstStyle/>
        <a:p>
          <a:r>
            <a:rPr lang="ru-RU" sz="2400" b="1" dirty="0" err="1" smtClean="0"/>
            <a:t>Антигенный</a:t>
          </a:r>
          <a:r>
            <a:rPr lang="ru-RU" sz="2400" b="1" dirty="0" smtClean="0"/>
            <a:t> дрейф</a:t>
          </a:r>
          <a:endParaRPr lang="ru-RU" sz="2400" b="1" dirty="0"/>
        </a:p>
      </dgm:t>
    </dgm:pt>
    <dgm:pt modelId="{577A5592-A191-4046-AC27-14CD0878D590}" type="parTrans" cxnId="{FE0F173D-A833-4434-BE58-420A3E880C2B}">
      <dgm:prSet/>
      <dgm:spPr/>
      <dgm:t>
        <a:bodyPr/>
        <a:lstStyle/>
        <a:p>
          <a:endParaRPr lang="ru-RU" sz="2400" b="1"/>
        </a:p>
      </dgm:t>
    </dgm:pt>
    <dgm:pt modelId="{86A3DBE4-527E-4C15-9221-EAEA942DC32E}" type="sibTrans" cxnId="{FE0F173D-A833-4434-BE58-420A3E880C2B}">
      <dgm:prSet/>
      <dgm:spPr/>
      <dgm:t>
        <a:bodyPr/>
        <a:lstStyle/>
        <a:p>
          <a:endParaRPr lang="ru-RU" sz="2400" b="1"/>
        </a:p>
      </dgm:t>
    </dgm:pt>
    <dgm:pt modelId="{8B457C6D-9461-41EA-8F0A-62A000D3AAC7}">
      <dgm:prSet phldrT="[Текст]" custT="1"/>
      <dgm:spPr/>
      <dgm:t>
        <a:bodyPr/>
        <a:lstStyle/>
        <a:p>
          <a:r>
            <a:rPr lang="ru-RU" sz="2400" b="1" dirty="0" smtClean="0"/>
            <a:t>Каждые 2-3 года</a:t>
          </a:r>
          <a:endParaRPr lang="ru-RU" sz="2400" b="1" dirty="0"/>
        </a:p>
      </dgm:t>
    </dgm:pt>
    <dgm:pt modelId="{3B961514-0B77-425D-AACE-E50FD9960923}" type="parTrans" cxnId="{6057126E-33FF-4FCD-92C6-E70F065DEFCE}">
      <dgm:prSet/>
      <dgm:spPr/>
      <dgm:t>
        <a:bodyPr/>
        <a:lstStyle/>
        <a:p>
          <a:endParaRPr lang="ru-RU" sz="2400" b="1"/>
        </a:p>
      </dgm:t>
    </dgm:pt>
    <dgm:pt modelId="{4050FD91-D4FF-465F-9CEF-6CD01CAF969F}" type="sibTrans" cxnId="{6057126E-33FF-4FCD-92C6-E70F065DEFCE}">
      <dgm:prSet/>
      <dgm:spPr/>
      <dgm:t>
        <a:bodyPr/>
        <a:lstStyle/>
        <a:p>
          <a:endParaRPr lang="ru-RU" sz="2400" b="1"/>
        </a:p>
      </dgm:t>
    </dgm:pt>
    <dgm:pt modelId="{2F7E1881-74AC-4BB4-966F-4496957C8CDF}">
      <dgm:prSet phldrT="[Текст]" custT="1"/>
      <dgm:spPr/>
      <dgm:t>
        <a:bodyPr/>
        <a:lstStyle/>
        <a:p>
          <a:r>
            <a:rPr lang="ru-RU" sz="2400" b="1" dirty="0" smtClean="0"/>
            <a:t>Эпидемический подъем</a:t>
          </a:r>
          <a:endParaRPr lang="ru-RU" sz="2400" b="1" dirty="0"/>
        </a:p>
      </dgm:t>
    </dgm:pt>
    <dgm:pt modelId="{68F6207F-4961-43A7-86AA-F70AA676A8A9}" type="parTrans" cxnId="{D27A147D-5E8B-4003-BE08-7EBB465CC466}">
      <dgm:prSet/>
      <dgm:spPr/>
      <dgm:t>
        <a:bodyPr/>
        <a:lstStyle/>
        <a:p>
          <a:endParaRPr lang="ru-RU" sz="2400" b="1"/>
        </a:p>
      </dgm:t>
    </dgm:pt>
    <dgm:pt modelId="{6D535501-17D2-4EFF-AE95-3CB0DFEA97EC}" type="sibTrans" cxnId="{D27A147D-5E8B-4003-BE08-7EBB465CC466}">
      <dgm:prSet/>
      <dgm:spPr/>
      <dgm:t>
        <a:bodyPr/>
        <a:lstStyle/>
        <a:p>
          <a:endParaRPr lang="ru-RU" sz="2400" b="1"/>
        </a:p>
      </dgm:t>
    </dgm:pt>
    <dgm:pt modelId="{01AC9E19-BF84-404C-8452-837241E5F1C4}" type="pres">
      <dgm:prSet presAssocID="{0010003A-8641-42E1-B0CF-93E4DF1F82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8A24A-2599-4705-A01A-6FE6DC19A87D}" type="pres">
      <dgm:prSet presAssocID="{8B457C6D-9461-41EA-8F0A-62A000D3AAC7}" presName="boxAndChildren" presStyleCnt="0"/>
      <dgm:spPr/>
    </dgm:pt>
    <dgm:pt modelId="{88242D4D-9066-4190-8F5B-AF097BE89AB5}" type="pres">
      <dgm:prSet presAssocID="{8B457C6D-9461-41EA-8F0A-62A000D3AAC7}" presName="parentTextBox" presStyleLbl="node1" presStyleIdx="0" presStyleCnt="3"/>
      <dgm:spPr/>
      <dgm:t>
        <a:bodyPr/>
        <a:lstStyle/>
        <a:p>
          <a:endParaRPr lang="ru-RU"/>
        </a:p>
      </dgm:t>
    </dgm:pt>
    <dgm:pt modelId="{039EE81C-05FA-4C50-B5DC-69614EF1C9D3}" type="pres">
      <dgm:prSet presAssocID="{8B457C6D-9461-41EA-8F0A-62A000D3AAC7}" presName="entireBox" presStyleLbl="node1" presStyleIdx="0" presStyleCnt="3"/>
      <dgm:spPr/>
      <dgm:t>
        <a:bodyPr/>
        <a:lstStyle/>
        <a:p>
          <a:endParaRPr lang="ru-RU"/>
        </a:p>
      </dgm:t>
    </dgm:pt>
    <dgm:pt modelId="{D824A4E0-471C-4B9B-A98C-93053CDD9D0F}" type="pres">
      <dgm:prSet presAssocID="{8B457C6D-9461-41EA-8F0A-62A000D3AAC7}" presName="descendantBox" presStyleCnt="0"/>
      <dgm:spPr/>
    </dgm:pt>
    <dgm:pt modelId="{89514761-92D3-4764-B19D-477BFBD10897}" type="pres">
      <dgm:prSet presAssocID="{2F7E1881-74AC-4BB4-966F-4496957C8CDF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28538-BF40-46C6-89B5-DFD103F5297B}" type="pres">
      <dgm:prSet presAssocID="{86A3DBE4-527E-4C15-9221-EAEA942DC32E}" presName="sp" presStyleCnt="0"/>
      <dgm:spPr/>
    </dgm:pt>
    <dgm:pt modelId="{69B85926-7AC5-4DAE-A18C-5CA3B2907FA1}" type="pres">
      <dgm:prSet presAssocID="{81B7C493-18C7-4282-97A0-C3A6DCCA4BF8}" presName="arrowAndChildren" presStyleCnt="0"/>
      <dgm:spPr/>
    </dgm:pt>
    <dgm:pt modelId="{D3969AD7-6966-4A71-BB5E-00017B52FC27}" type="pres">
      <dgm:prSet presAssocID="{81B7C493-18C7-4282-97A0-C3A6DCCA4BF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2836076-29E7-48AC-B808-99FFD6677CA4}" type="pres">
      <dgm:prSet presAssocID="{1C553E02-FFD0-469A-9409-5D3C90436CFF}" presName="sp" presStyleCnt="0"/>
      <dgm:spPr/>
    </dgm:pt>
    <dgm:pt modelId="{B31E9896-BF62-4CCB-976B-EC7A2528D46E}" type="pres">
      <dgm:prSet presAssocID="{56F67CFB-4AD9-464B-9E98-1E2AB73E2C44}" presName="arrowAndChildren" presStyleCnt="0"/>
      <dgm:spPr/>
    </dgm:pt>
    <dgm:pt modelId="{17778ACC-81C4-4436-B50F-DF943CB6C4F9}" type="pres">
      <dgm:prSet presAssocID="{56F67CFB-4AD9-464B-9E98-1E2AB73E2C44}" presName="parentTextArrow" presStyleLbl="node1" presStyleIdx="2" presStyleCnt="3" custLinFactNeighborY="-34792"/>
      <dgm:spPr/>
      <dgm:t>
        <a:bodyPr/>
        <a:lstStyle/>
        <a:p>
          <a:endParaRPr lang="ru-RU"/>
        </a:p>
      </dgm:t>
    </dgm:pt>
  </dgm:ptLst>
  <dgm:cxnLst>
    <dgm:cxn modelId="{802260B6-28E6-4F31-BDA1-E88C009D277F}" srcId="{0010003A-8641-42E1-B0CF-93E4DF1F8279}" destId="{56F67CFB-4AD9-464B-9E98-1E2AB73E2C44}" srcOrd="0" destOrd="0" parTransId="{AE19FE21-7920-4E9D-A48F-89A20E321923}" sibTransId="{1C553E02-FFD0-469A-9409-5D3C90436CFF}"/>
    <dgm:cxn modelId="{D27A147D-5E8B-4003-BE08-7EBB465CC466}" srcId="{8B457C6D-9461-41EA-8F0A-62A000D3AAC7}" destId="{2F7E1881-74AC-4BB4-966F-4496957C8CDF}" srcOrd="0" destOrd="0" parTransId="{68F6207F-4961-43A7-86AA-F70AA676A8A9}" sibTransId="{6D535501-17D2-4EFF-AE95-3CB0DFEA97EC}"/>
    <dgm:cxn modelId="{8FDD6F40-6CE0-428C-815D-0021FB930E49}" type="presOf" srcId="{2F7E1881-74AC-4BB4-966F-4496957C8CDF}" destId="{89514761-92D3-4764-B19D-477BFBD10897}" srcOrd="0" destOrd="0" presId="urn:microsoft.com/office/officeart/2005/8/layout/process4"/>
    <dgm:cxn modelId="{D96FF723-211D-4164-A94D-A303CA3D0FA5}" type="presOf" srcId="{8B457C6D-9461-41EA-8F0A-62A000D3AAC7}" destId="{039EE81C-05FA-4C50-B5DC-69614EF1C9D3}" srcOrd="1" destOrd="0" presId="urn:microsoft.com/office/officeart/2005/8/layout/process4"/>
    <dgm:cxn modelId="{A08A5EA2-486A-4AC8-A46E-B5005A9DD7E2}" type="presOf" srcId="{56F67CFB-4AD9-464B-9E98-1E2AB73E2C44}" destId="{17778ACC-81C4-4436-B50F-DF943CB6C4F9}" srcOrd="0" destOrd="0" presId="urn:microsoft.com/office/officeart/2005/8/layout/process4"/>
    <dgm:cxn modelId="{FE0F173D-A833-4434-BE58-420A3E880C2B}" srcId="{0010003A-8641-42E1-B0CF-93E4DF1F8279}" destId="{81B7C493-18C7-4282-97A0-C3A6DCCA4BF8}" srcOrd="1" destOrd="0" parTransId="{577A5592-A191-4046-AC27-14CD0878D590}" sibTransId="{86A3DBE4-527E-4C15-9221-EAEA942DC32E}"/>
    <dgm:cxn modelId="{0CBFAF31-0894-4418-A744-FE2D5AF722CA}" type="presOf" srcId="{8B457C6D-9461-41EA-8F0A-62A000D3AAC7}" destId="{88242D4D-9066-4190-8F5B-AF097BE89AB5}" srcOrd="0" destOrd="0" presId="urn:microsoft.com/office/officeart/2005/8/layout/process4"/>
    <dgm:cxn modelId="{B180C09E-AF4F-4551-988D-34771B33D5CF}" type="presOf" srcId="{81B7C493-18C7-4282-97A0-C3A6DCCA4BF8}" destId="{D3969AD7-6966-4A71-BB5E-00017B52FC27}" srcOrd="0" destOrd="0" presId="urn:microsoft.com/office/officeart/2005/8/layout/process4"/>
    <dgm:cxn modelId="{D8F388F7-5C0D-4D27-A9B5-68FC88FC820D}" type="presOf" srcId="{0010003A-8641-42E1-B0CF-93E4DF1F8279}" destId="{01AC9E19-BF84-404C-8452-837241E5F1C4}" srcOrd="0" destOrd="0" presId="urn:microsoft.com/office/officeart/2005/8/layout/process4"/>
    <dgm:cxn modelId="{6057126E-33FF-4FCD-92C6-E70F065DEFCE}" srcId="{0010003A-8641-42E1-B0CF-93E4DF1F8279}" destId="{8B457C6D-9461-41EA-8F0A-62A000D3AAC7}" srcOrd="2" destOrd="0" parTransId="{3B961514-0B77-425D-AACE-E50FD9960923}" sibTransId="{4050FD91-D4FF-465F-9CEF-6CD01CAF969F}"/>
    <dgm:cxn modelId="{5626BABD-5753-4E3A-B3FA-370BF3FE7B05}" type="presParOf" srcId="{01AC9E19-BF84-404C-8452-837241E5F1C4}" destId="{0F08A24A-2599-4705-A01A-6FE6DC19A87D}" srcOrd="0" destOrd="0" presId="urn:microsoft.com/office/officeart/2005/8/layout/process4"/>
    <dgm:cxn modelId="{9CCBB584-452F-495F-AC83-EAEC24BB7B1C}" type="presParOf" srcId="{0F08A24A-2599-4705-A01A-6FE6DC19A87D}" destId="{88242D4D-9066-4190-8F5B-AF097BE89AB5}" srcOrd="0" destOrd="0" presId="urn:microsoft.com/office/officeart/2005/8/layout/process4"/>
    <dgm:cxn modelId="{34F636EE-160C-47EB-8024-189CB262C472}" type="presParOf" srcId="{0F08A24A-2599-4705-A01A-6FE6DC19A87D}" destId="{039EE81C-05FA-4C50-B5DC-69614EF1C9D3}" srcOrd="1" destOrd="0" presId="urn:microsoft.com/office/officeart/2005/8/layout/process4"/>
    <dgm:cxn modelId="{8F8A4689-E67B-4A12-A77A-E9983F4DF7B5}" type="presParOf" srcId="{0F08A24A-2599-4705-A01A-6FE6DC19A87D}" destId="{D824A4E0-471C-4B9B-A98C-93053CDD9D0F}" srcOrd="2" destOrd="0" presId="urn:microsoft.com/office/officeart/2005/8/layout/process4"/>
    <dgm:cxn modelId="{0C459354-6345-49AF-AD17-F7662FCFF87D}" type="presParOf" srcId="{D824A4E0-471C-4B9B-A98C-93053CDD9D0F}" destId="{89514761-92D3-4764-B19D-477BFBD10897}" srcOrd="0" destOrd="0" presId="urn:microsoft.com/office/officeart/2005/8/layout/process4"/>
    <dgm:cxn modelId="{CBE58705-DCD4-49BC-9C24-4E3D6F38E16C}" type="presParOf" srcId="{01AC9E19-BF84-404C-8452-837241E5F1C4}" destId="{49C28538-BF40-46C6-89B5-DFD103F5297B}" srcOrd="1" destOrd="0" presId="urn:microsoft.com/office/officeart/2005/8/layout/process4"/>
    <dgm:cxn modelId="{52FAE727-8FAA-4BF7-9863-D0B501AF7B2F}" type="presParOf" srcId="{01AC9E19-BF84-404C-8452-837241E5F1C4}" destId="{69B85926-7AC5-4DAE-A18C-5CA3B2907FA1}" srcOrd="2" destOrd="0" presId="urn:microsoft.com/office/officeart/2005/8/layout/process4"/>
    <dgm:cxn modelId="{BFED05B2-8A74-47F2-AE3D-06244A15B477}" type="presParOf" srcId="{69B85926-7AC5-4DAE-A18C-5CA3B2907FA1}" destId="{D3969AD7-6966-4A71-BB5E-00017B52FC27}" srcOrd="0" destOrd="0" presId="urn:microsoft.com/office/officeart/2005/8/layout/process4"/>
    <dgm:cxn modelId="{C367B0DE-DD0F-4536-BB26-014589C2C00B}" type="presParOf" srcId="{01AC9E19-BF84-404C-8452-837241E5F1C4}" destId="{22836076-29E7-48AC-B808-99FFD6677CA4}" srcOrd="3" destOrd="0" presId="urn:microsoft.com/office/officeart/2005/8/layout/process4"/>
    <dgm:cxn modelId="{9369F785-11A3-47D9-BDF8-B650F02A9D86}" type="presParOf" srcId="{01AC9E19-BF84-404C-8452-837241E5F1C4}" destId="{B31E9896-BF62-4CCB-976B-EC7A2528D46E}" srcOrd="4" destOrd="0" presId="urn:microsoft.com/office/officeart/2005/8/layout/process4"/>
    <dgm:cxn modelId="{977DCEBD-C44B-4925-80C2-8292D2E22F9F}" type="presParOf" srcId="{B31E9896-BF62-4CCB-976B-EC7A2528D46E}" destId="{17778ACC-81C4-4436-B50F-DF943CB6C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10003A-8641-42E1-B0CF-93E4DF1F8279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6F67CFB-4AD9-464B-9E98-1E2AB73E2C44}">
      <dgm:prSet phldrT="[Текст]" custT="1"/>
      <dgm:spPr/>
      <dgm:t>
        <a:bodyPr/>
        <a:lstStyle/>
        <a:p>
          <a:r>
            <a:rPr lang="ru-RU" sz="2400" b="1" dirty="0" smtClean="0"/>
            <a:t>Смена двух антигенов</a:t>
          </a:r>
          <a:endParaRPr lang="ru-RU" sz="2400" b="1" dirty="0"/>
        </a:p>
      </dgm:t>
    </dgm:pt>
    <dgm:pt modelId="{AE19FE21-7920-4E9D-A48F-89A20E321923}" type="parTrans" cxnId="{802260B6-28E6-4F31-BDA1-E88C009D277F}">
      <dgm:prSet/>
      <dgm:spPr/>
      <dgm:t>
        <a:bodyPr/>
        <a:lstStyle/>
        <a:p>
          <a:endParaRPr lang="ru-RU" sz="2400" b="1"/>
        </a:p>
      </dgm:t>
    </dgm:pt>
    <dgm:pt modelId="{1C553E02-FFD0-469A-9409-5D3C90436CFF}" type="sibTrans" cxnId="{802260B6-28E6-4F31-BDA1-E88C009D277F}">
      <dgm:prSet/>
      <dgm:spPr/>
      <dgm:t>
        <a:bodyPr/>
        <a:lstStyle/>
        <a:p>
          <a:endParaRPr lang="ru-RU" sz="2400" b="1"/>
        </a:p>
      </dgm:t>
    </dgm:pt>
    <dgm:pt modelId="{81B7C493-18C7-4282-97A0-C3A6DCCA4BF8}">
      <dgm:prSet phldrT="[Текст]" custT="1"/>
      <dgm:spPr/>
      <dgm:t>
        <a:bodyPr/>
        <a:lstStyle/>
        <a:p>
          <a:r>
            <a:rPr lang="ru-RU" sz="2400" b="1" dirty="0" err="1" smtClean="0"/>
            <a:t>Антигенный</a:t>
          </a:r>
          <a:r>
            <a:rPr lang="ru-RU" sz="2400" b="1" dirty="0" smtClean="0"/>
            <a:t>  </a:t>
          </a:r>
          <a:r>
            <a:rPr lang="ru-RU" sz="2400" b="1" dirty="0" err="1" smtClean="0"/>
            <a:t>шифт</a:t>
          </a:r>
          <a:endParaRPr lang="ru-RU" sz="2400" b="1" dirty="0"/>
        </a:p>
      </dgm:t>
    </dgm:pt>
    <dgm:pt modelId="{577A5592-A191-4046-AC27-14CD0878D590}" type="parTrans" cxnId="{FE0F173D-A833-4434-BE58-420A3E880C2B}">
      <dgm:prSet/>
      <dgm:spPr/>
      <dgm:t>
        <a:bodyPr/>
        <a:lstStyle/>
        <a:p>
          <a:endParaRPr lang="ru-RU" sz="2400" b="1"/>
        </a:p>
      </dgm:t>
    </dgm:pt>
    <dgm:pt modelId="{86A3DBE4-527E-4C15-9221-EAEA942DC32E}" type="sibTrans" cxnId="{FE0F173D-A833-4434-BE58-420A3E880C2B}">
      <dgm:prSet/>
      <dgm:spPr/>
      <dgm:t>
        <a:bodyPr/>
        <a:lstStyle/>
        <a:p>
          <a:endParaRPr lang="ru-RU" sz="2400" b="1"/>
        </a:p>
      </dgm:t>
    </dgm:pt>
    <dgm:pt modelId="{8B457C6D-9461-41EA-8F0A-62A000D3AAC7}">
      <dgm:prSet phldrT="[Текст]" custT="1"/>
      <dgm:spPr/>
      <dgm:t>
        <a:bodyPr/>
        <a:lstStyle/>
        <a:p>
          <a:r>
            <a:rPr lang="ru-RU" sz="2400" b="1" dirty="0" smtClean="0"/>
            <a:t>Каждые 8-10 лет</a:t>
          </a:r>
          <a:endParaRPr lang="ru-RU" sz="2400" b="1" dirty="0"/>
        </a:p>
      </dgm:t>
    </dgm:pt>
    <dgm:pt modelId="{3B961514-0B77-425D-AACE-E50FD9960923}" type="parTrans" cxnId="{6057126E-33FF-4FCD-92C6-E70F065DEFCE}">
      <dgm:prSet/>
      <dgm:spPr/>
      <dgm:t>
        <a:bodyPr/>
        <a:lstStyle/>
        <a:p>
          <a:endParaRPr lang="ru-RU" sz="2400" b="1"/>
        </a:p>
      </dgm:t>
    </dgm:pt>
    <dgm:pt modelId="{4050FD91-D4FF-465F-9CEF-6CD01CAF969F}" type="sibTrans" cxnId="{6057126E-33FF-4FCD-92C6-E70F065DEFCE}">
      <dgm:prSet/>
      <dgm:spPr/>
      <dgm:t>
        <a:bodyPr/>
        <a:lstStyle/>
        <a:p>
          <a:endParaRPr lang="ru-RU" sz="2400" b="1"/>
        </a:p>
      </dgm:t>
    </dgm:pt>
    <dgm:pt modelId="{2F7E1881-74AC-4BB4-966F-4496957C8CDF}">
      <dgm:prSet phldrT="[Текст]" custT="1"/>
      <dgm:spPr/>
      <dgm:t>
        <a:bodyPr/>
        <a:lstStyle/>
        <a:p>
          <a:r>
            <a:rPr lang="ru-RU" sz="2400" b="1" dirty="0" smtClean="0"/>
            <a:t>Пандемии</a:t>
          </a:r>
          <a:endParaRPr lang="ru-RU" sz="2400" b="1" dirty="0"/>
        </a:p>
      </dgm:t>
    </dgm:pt>
    <dgm:pt modelId="{68F6207F-4961-43A7-86AA-F70AA676A8A9}" type="parTrans" cxnId="{D27A147D-5E8B-4003-BE08-7EBB465CC466}">
      <dgm:prSet/>
      <dgm:spPr/>
      <dgm:t>
        <a:bodyPr/>
        <a:lstStyle/>
        <a:p>
          <a:endParaRPr lang="ru-RU" sz="2400" b="1"/>
        </a:p>
      </dgm:t>
    </dgm:pt>
    <dgm:pt modelId="{6D535501-17D2-4EFF-AE95-3CB0DFEA97EC}" type="sibTrans" cxnId="{D27A147D-5E8B-4003-BE08-7EBB465CC466}">
      <dgm:prSet/>
      <dgm:spPr/>
      <dgm:t>
        <a:bodyPr/>
        <a:lstStyle/>
        <a:p>
          <a:endParaRPr lang="ru-RU" sz="2400" b="1"/>
        </a:p>
      </dgm:t>
    </dgm:pt>
    <dgm:pt modelId="{01AC9E19-BF84-404C-8452-837241E5F1C4}" type="pres">
      <dgm:prSet presAssocID="{0010003A-8641-42E1-B0CF-93E4DF1F82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8A24A-2599-4705-A01A-6FE6DC19A87D}" type="pres">
      <dgm:prSet presAssocID="{8B457C6D-9461-41EA-8F0A-62A000D3AAC7}" presName="boxAndChildren" presStyleCnt="0"/>
      <dgm:spPr/>
    </dgm:pt>
    <dgm:pt modelId="{88242D4D-9066-4190-8F5B-AF097BE89AB5}" type="pres">
      <dgm:prSet presAssocID="{8B457C6D-9461-41EA-8F0A-62A000D3AAC7}" presName="parentTextBox" presStyleLbl="node1" presStyleIdx="0" presStyleCnt="3"/>
      <dgm:spPr/>
      <dgm:t>
        <a:bodyPr/>
        <a:lstStyle/>
        <a:p>
          <a:endParaRPr lang="ru-RU"/>
        </a:p>
      </dgm:t>
    </dgm:pt>
    <dgm:pt modelId="{039EE81C-05FA-4C50-B5DC-69614EF1C9D3}" type="pres">
      <dgm:prSet presAssocID="{8B457C6D-9461-41EA-8F0A-62A000D3AAC7}" presName="entireBox" presStyleLbl="node1" presStyleIdx="0" presStyleCnt="3"/>
      <dgm:spPr/>
      <dgm:t>
        <a:bodyPr/>
        <a:lstStyle/>
        <a:p>
          <a:endParaRPr lang="ru-RU"/>
        </a:p>
      </dgm:t>
    </dgm:pt>
    <dgm:pt modelId="{D824A4E0-471C-4B9B-A98C-93053CDD9D0F}" type="pres">
      <dgm:prSet presAssocID="{8B457C6D-9461-41EA-8F0A-62A000D3AAC7}" presName="descendantBox" presStyleCnt="0"/>
      <dgm:spPr/>
    </dgm:pt>
    <dgm:pt modelId="{89514761-92D3-4764-B19D-477BFBD10897}" type="pres">
      <dgm:prSet presAssocID="{2F7E1881-74AC-4BB4-966F-4496957C8CDF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28538-BF40-46C6-89B5-DFD103F5297B}" type="pres">
      <dgm:prSet presAssocID="{86A3DBE4-527E-4C15-9221-EAEA942DC32E}" presName="sp" presStyleCnt="0"/>
      <dgm:spPr/>
    </dgm:pt>
    <dgm:pt modelId="{69B85926-7AC5-4DAE-A18C-5CA3B2907FA1}" type="pres">
      <dgm:prSet presAssocID="{81B7C493-18C7-4282-97A0-C3A6DCCA4BF8}" presName="arrowAndChildren" presStyleCnt="0"/>
      <dgm:spPr/>
    </dgm:pt>
    <dgm:pt modelId="{D3969AD7-6966-4A71-BB5E-00017B52FC27}" type="pres">
      <dgm:prSet presAssocID="{81B7C493-18C7-4282-97A0-C3A6DCCA4BF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2836076-29E7-48AC-B808-99FFD6677CA4}" type="pres">
      <dgm:prSet presAssocID="{1C553E02-FFD0-469A-9409-5D3C90436CFF}" presName="sp" presStyleCnt="0"/>
      <dgm:spPr/>
    </dgm:pt>
    <dgm:pt modelId="{B31E9896-BF62-4CCB-976B-EC7A2528D46E}" type="pres">
      <dgm:prSet presAssocID="{56F67CFB-4AD9-464B-9E98-1E2AB73E2C44}" presName="arrowAndChildren" presStyleCnt="0"/>
      <dgm:spPr/>
    </dgm:pt>
    <dgm:pt modelId="{17778ACC-81C4-4436-B50F-DF943CB6C4F9}" type="pres">
      <dgm:prSet presAssocID="{56F67CFB-4AD9-464B-9E98-1E2AB73E2C44}" presName="parentTextArrow" presStyleLbl="node1" presStyleIdx="2" presStyleCnt="3" custLinFactNeighborX="1705" custLinFactNeighborY="-47"/>
      <dgm:spPr/>
      <dgm:t>
        <a:bodyPr/>
        <a:lstStyle/>
        <a:p>
          <a:endParaRPr lang="ru-RU"/>
        </a:p>
      </dgm:t>
    </dgm:pt>
  </dgm:ptLst>
  <dgm:cxnLst>
    <dgm:cxn modelId="{AA7FB0FA-A4BE-451B-83F5-05EDE3C75D44}" type="presOf" srcId="{81B7C493-18C7-4282-97A0-C3A6DCCA4BF8}" destId="{D3969AD7-6966-4A71-BB5E-00017B52FC27}" srcOrd="0" destOrd="0" presId="urn:microsoft.com/office/officeart/2005/8/layout/process4"/>
    <dgm:cxn modelId="{65BA1966-3634-44D2-8BA6-C3CD44CAD5C5}" type="presOf" srcId="{8B457C6D-9461-41EA-8F0A-62A000D3AAC7}" destId="{88242D4D-9066-4190-8F5B-AF097BE89AB5}" srcOrd="0" destOrd="0" presId="urn:microsoft.com/office/officeart/2005/8/layout/process4"/>
    <dgm:cxn modelId="{FE0F173D-A833-4434-BE58-420A3E880C2B}" srcId="{0010003A-8641-42E1-B0CF-93E4DF1F8279}" destId="{81B7C493-18C7-4282-97A0-C3A6DCCA4BF8}" srcOrd="1" destOrd="0" parTransId="{577A5592-A191-4046-AC27-14CD0878D590}" sibTransId="{86A3DBE4-527E-4C15-9221-EAEA942DC32E}"/>
    <dgm:cxn modelId="{802260B6-28E6-4F31-BDA1-E88C009D277F}" srcId="{0010003A-8641-42E1-B0CF-93E4DF1F8279}" destId="{56F67CFB-4AD9-464B-9E98-1E2AB73E2C44}" srcOrd="0" destOrd="0" parTransId="{AE19FE21-7920-4E9D-A48F-89A20E321923}" sibTransId="{1C553E02-FFD0-469A-9409-5D3C90436CFF}"/>
    <dgm:cxn modelId="{09C72B78-0624-49CA-8FF7-C5D7CFFFFEE0}" type="presOf" srcId="{56F67CFB-4AD9-464B-9E98-1E2AB73E2C44}" destId="{17778ACC-81C4-4436-B50F-DF943CB6C4F9}" srcOrd="0" destOrd="0" presId="urn:microsoft.com/office/officeart/2005/8/layout/process4"/>
    <dgm:cxn modelId="{9D9DD220-5F56-4F92-AC0C-C6A237B1C660}" type="presOf" srcId="{2F7E1881-74AC-4BB4-966F-4496957C8CDF}" destId="{89514761-92D3-4764-B19D-477BFBD10897}" srcOrd="0" destOrd="0" presId="urn:microsoft.com/office/officeart/2005/8/layout/process4"/>
    <dgm:cxn modelId="{D9AD45E1-D538-4CD5-8810-BF24E4C836F8}" type="presOf" srcId="{8B457C6D-9461-41EA-8F0A-62A000D3AAC7}" destId="{039EE81C-05FA-4C50-B5DC-69614EF1C9D3}" srcOrd="1" destOrd="0" presId="urn:microsoft.com/office/officeart/2005/8/layout/process4"/>
    <dgm:cxn modelId="{D27A147D-5E8B-4003-BE08-7EBB465CC466}" srcId="{8B457C6D-9461-41EA-8F0A-62A000D3AAC7}" destId="{2F7E1881-74AC-4BB4-966F-4496957C8CDF}" srcOrd="0" destOrd="0" parTransId="{68F6207F-4961-43A7-86AA-F70AA676A8A9}" sibTransId="{6D535501-17D2-4EFF-AE95-3CB0DFEA97EC}"/>
    <dgm:cxn modelId="{6057126E-33FF-4FCD-92C6-E70F065DEFCE}" srcId="{0010003A-8641-42E1-B0CF-93E4DF1F8279}" destId="{8B457C6D-9461-41EA-8F0A-62A000D3AAC7}" srcOrd="2" destOrd="0" parTransId="{3B961514-0B77-425D-AACE-E50FD9960923}" sibTransId="{4050FD91-D4FF-465F-9CEF-6CD01CAF969F}"/>
    <dgm:cxn modelId="{E5AE140E-D68E-4BD8-8921-E9D827F3AF75}" type="presOf" srcId="{0010003A-8641-42E1-B0CF-93E4DF1F8279}" destId="{01AC9E19-BF84-404C-8452-837241E5F1C4}" srcOrd="0" destOrd="0" presId="urn:microsoft.com/office/officeart/2005/8/layout/process4"/>
    <dgm:cxn modelId="{BEAF3F26-6296-4568-98E1-EB5E8B6551AD}" type="presParOf" srcId="{01AC9E19-BF84-404C-8452-837241E5F1C4}" destId="{0F08A24A-2599-4705-A01A-6FE6DC19A87D}" srcOrd="0" destOrd="0" presId="urn:microsoft.com/office/officeart/2005/8/layout/process4"/>
    <dgm:cxn modelId="{7EF5D483-6029-4FC2-98B2-E6AA52C4C9E8}" type="presParOf" srcId="{0F08A24A-2599-4705-A01A-6FE6DC19A87D}" destId="{88242D4D-9066-4190-8F5B-AF097BE89AB5}" srcOrd="0" destOrd="0" presId="urn:microsoft.com/office/officeart/2005/8/layout/process4"/>
    <dgm:cxn modelId="{3F1904FA-5D7E-4CD0-82FE-F84DCFAAEDF2}" type="presParOf" srcId="{0F08A24A-2599-4705-A01A-6FE6DC19A87D}" destId="{039EE81C-05FA-4C50-B5DC-69614EF1C9D3}" srcOrd="1" destOrd="0" presId="urn:microsoft.com/office/officeart/2005/8/layout/process4"/>
    <dgm:cxn modelId="{E3A29DA0-13A0-44BE-9398-9673CC1949AD}" type="presParOf" srcId="{0F08A24A-2599-4705-A01A-6FE6DC19A87D}" destId="{D824A4E0-471C-4B9B-A98C-93053CDD9D0F}" srcOrd="2" destOrd="0" presId="urn:microsoft.com/office/officeart/2005/8/layout/process4"/>
    <dgm:cxn modelId="{826E0C09-D33E-4BDC-9ADA-4E56817D1D27}" type="presParOf" srcId="{D824A4E0-471C-4B9B-A98C-93053CDD9D0F}" destId="{89514761-92D3-4764-B19D-477BFBD10897}" srcOrd="0" destOrd="0" presId="urn:microsoft.com/office/officeart/2005/8/layout/process4"/>
    <dgm:cxn modelId="{17B65861-B0B5-465E-9F13-AE0E57182C8B}" type="presParOf" srcId="{01AC9E19-BF84-404C-8452-837241E5F1C4}" destId="{49C28538-BF40-46C6-89B5-DFD103F5297B}" srcOrd="1" destOrd="0" presId="urn:microsoft.com/office/officeart/2005/8/layout/process4"/>
    <dgm:cxn modelId="{73AC59CD-C781-4823-9585-93A89D63EDDE}" type="presParOf" srcId="{01AC9E19-BF84-404C-8452-837241E5F1C4}" destId="{69B85926-7AC5-4DAE-A18C-5CA3B2907FA1}" srcOrd="2" destOrd="0" presId="urn:microsoft.com/office/officeart/2005/8/layout/process4"/>
    <dgm:cxn modelId="{CBF2B85D-AE54-4184-A371-9132AD6A182B}" type="presParOf" srcId="{69B85926-7AC5-4DAE-A18C-5CA3B2907FA1}" destId="{D3969AD7-6966-4A71-BB5E-00017B52FC27}" srcOrd="0" destOrd="0" presId="urn:microsoft.com/office/officeart/2005/8/layout/process4"/>
    <dgm:cxn modelId="{B3043ED9-93B6-445D-ACDC-D04C5DDE53D2}" type="presParOf" srcId="{01AC9E19-BF84-404C-8452-837241E5F1C4}" destId="{22836076-29E7-48AC-B808-99FFD6677CA4}" srcOrd="3" destOrd="0" presId="urn:microsoft.com/office/officeart/2005/8/layout/process4"/>
    <dgm:cxn modelId="{BE5BA07C-1707-4344-A9AB-A78A934A65A2}" type="presParOf" srcId="{01AC9E19-BF84-404C-8452-837241E5F1C4}" destId="{B31E9896-BF62-4CCB-976B-EC7A2528D46E}" srcOrd="4" destOrd="0" presId="urn:microsoft.com/office/officeart/2005/8/layout/process4"/>
    <dgm:cxn modelId="{ED8F43A2-418D-4CE3-BDDD-786D0C7C5E30}" type="presParOf" srcId="{B31E9896-BF62-4CCB-976B-EC7A2528D46E}" destId="{17778ACC-81C4-4436-B50F-DF943CB6C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1AE62-79EB-42BF-AA3C-C200CA3B19A0}" type="doc">
      <dgm:prSet loTypeId="urn:microsoft.com/office/officeart/2005/8/layout/arrow3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D9D5524-ABD9-42F4-A3BD-0513523ECC83}">
      <dgm:prSet phldrT="[Текст]"/>
      <dgm:spPr/>
      <dgm:t>
        <a:bodyPr/>
        <a:lstStyle/>
        <a:p>
          <a:r>
            <a:rPr lang="ru-RU" dirty="0" smtClean="0"/>
            <a:t>Инфекционный токсикоз</a:t>
          </a:r>
          <a:endParaRPr lang="ru-RU" dirty="0"/>
        </a:p>
      </dgm:t>
    </dgm:pt>
    <dgm:pt modelId="{5CAB383E-772A-4174-B245-16F4837962CC}" type="parTrans" cxnId="{04BAFCA7-DB39-44C7-846A-EF39249EF966}">
      <dgm:prSet/>
      <dgm:spPr/>
      <dgm:t>
        <a:bodyPr/>
        <a:lstStyle/>
        <a:p>
          <a:endParaRPr lang="ru-RU"/>
        </a:p>
      </dgm:t>
    </dgm:pt>
    <dgm:pt modelId="{7514FEEB-18DD-44A6-82DF-F22AE93A62E0}" type="sibTrans" cxnId="{04BAFCA7-DB39-44C7-846A-EF39249EF966}">
      <dgm:prSet/>
      <dgm:spPr/>
      <dgm:t>
        <a:bodyPr/>
        <a:lstStyle/>
        <a:p>
          <a:endParaRPr lang="ru-RU"/>
        </a:p>
      </dgm:t>
    </dgm:pt>
    <dgm:pt modelId="{3700F4FA-592C-4975-ADF1-A748D189F23D}">
      <dgm:prSet phldrT="[Текст]"/>
      <dgm:spPr/>
      <dgm:t>
        <a:bodyPr/>
        <a:lstStyle/>
        <a:p>
          <a:r>
            <a:rPr lang="ru-RU" dirty="0" smtClean="0"/>
            <a:t>Катаральный синдром</a:t>
          </a:r>
          <a:endParaRPr lang="ru-RU" dirty="0"/>
        </a:p>
      </dgm:t>
    </dgm:pt>
    <dgm:pt modelId="{DBEFB315-C597-4647-BEAF-965A3838321E}" type="parTrans" cxnId="{8DDAFF88-FDE1-4A74-97E8-85736A4423FB}">
      <dgm:prSet/>
      <dgm:spPr/>
      <dgm:t>
        <a:bodyPr/>
        <a:lstStyle/>
        <a:p>
          <a:endParaRPr lang="ru-RU"/>
        </a:p>
      </dgm:t>
    </dgm:pt>
    <dgm:pt modelId="{06CF79A5-BB85-4FDA-9A7E-E1886600EF53}" type="sibTrans" cxnId="{8DDAFF88-FDE1-4A74-97E8-85736A4423FB}">
      <dgm:prSet/>
      <dgm:spPr/>
      <dgm:t>
        <a:bodyPr/>
        <a:lstStyle/>
        <a:p>
          <a:endParaRPr lang="ru-RU"/>
        </a:p>
      </dgm:t>
    </dgm:pt>
    <dgm:pt modelId="{8223AFAF-048B-4AAF-94CC-3CB2DCB686CC}" type="pres">
      <dgm:prSet presAssocID="{2491AE62-79EB-42BF-AA3C-C200CA3B19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688C53-F236-4E22-958C-0594170CF6A9}" type="pres">
      <dgm:prSet presAssocID="{2491AE62-79EB-42BF-AA3C-C200CA3B19A0}" presName="divider" presStyleLbl="fgShp" presStyleIdx="0" presStyleCnt="1"/>
      <dgm:spPr/>
      <dgm:t>
        <a:bodyPr/>
        <a:lstStyle/>
        <a:p>
          <a:endParaRPr lang="ru-RU"/>
        </a:p>
      </dgm:t>
    </dgm:pt>
    <dgm:pt modelId="{AB3A04D1-92C4-4F53-9BC9-2C0C3978323B}" type="pres">
      <dgm:prSet presAssocID="{4D9D5524-ABD9-42F4-A3BD-0513523ECC83}" presName="downArrow" presStyleLbl="node1" presStyleIdx="0" presStyleCnt="2"/>
      <dgm:spPr/>
      <dgm:t>
        <a:bodyPr/>
        <a:lstStyle/>
        <a:p>
          <a:endParaRPr lang="ru-RU"/>
        </a:p>
      </dgm:t>
    </dgm:pt>
    <dgm:pt modelId="{1A5D62A4-4E96-4EF0-AD6F-5999A647C471}" type="pres">
      <dgm:prSet presAssocID="{4D9D5524-ABD9-42F4-A3BD-0513523ECC8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3703-ADB5-4B32-9CFF-97A102906DDD}" type="pres">
      <dgm:prSet presAssocID="{3700F4FA-592C-4975-ADF1-A748D189F23D}" presName="upArrow" presStyleLbl="node1" presStyleIdx="1" presStyleCnt="2"/>
      <dgm:spPr/>
      <dgm:t>
        <a:bodyPr/>
        <a:lstStyle/>
        <a:p>
          <a:endParaRPr lang="ru-RU"/>
        </a:p>
      </dgm:t>
    </dgm:pt>
    <dgm:pt modelId="{1EB3766F-7F65-4824-ABC3-5378BFD5608B}" type="pres">
      <dgm:prSet presAssocID="{3700F4FA-592C-4975-ADF1-A748D189F23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3187A-C953-452A-9B65-10F02B6D8DAC}" type="presOf" srcId="{3700F4FA-592C-4975-ADF1-A748D189F23D}" destId="{1EB3766F-7F65-4824-ABC3-5378BFD5608B}" srcOrd="0" destOrd="0" presId="urn:microsoft.com/office/officeart/2005/8/layout/arrow3"/>
    <dgm:cxn modelId="{8DDAFF88-FDE1-4A74-97E8-85736A4423FB}" srcId="{2491AE62-79EB-42BF-AA3C-C200CA3B19A0}" destId="{3700F4FA-592C-4975-ADF1-A748D189F23D}" srcOrd="1" destOrd="0" parTransId="{DBEFB315-C597-4647-BEAF-965A3838321E}" sibTransId="{06CF79A5-BB85-4FDA-9A7E-E1886600EF53}"/>
    <dgm:cxn modelId="{04BAFCA7-DB39-44C7-846A-EF39249EF966}" srcId="{2491AE62-79EB-42BF-AA3C-C200CA3B19A0}" destId="{4D9D5524-ABD9-42F4-A3BD-0513523ECC83}" srcOrd="0" destOrd="0" parTransId="{5CAB383E-772A-4174-B245-16F4837962CC}" sibTransId="{7514FEEB-18DD-44A6-82DF-F22AE93A62E0}"/>
    <dgm:cxn modelId="{46161CE3-077E-4BA0-88C5-04546ED3ACC0}" type="presOf" srcId="{2491AE62-79EB-42BF-AA3C-C200CA3B19A0}" destId="{8223AFAF-048B-4AAF-94CC-3CB2DCB686CC}" srcOrd="0" destOrd="0" presId="urn:microsoft.com/office/officeart/2005/8/layout/arrow3"/>
    <dgm:cxn modelId="{310F6C76-1155-4514-9B23-BBC83D531D8C}" type="presOf" srcId="{4D9D5524-ABD9-42F4-A3BD-0513523ECC83}" destId="{1A5D62A4-4E96-4EF0-AD6F-5999A647C471}" srcOrd="0" destOrd="0" presId="urn:microsoft.com/office/officeart/2005/8/layout/arrow3"/>
    <dgm:cxn modelId="{30B4ECA7-8C12-474D-B119-74A10AA232D7}" type="presParOf" srcId="{8223AFAF-048B-4AAF-94CC-3CB2DCB686CC}" destId="{06688C53-F236-4E22-958C-0594170CF6A9}" srcOrd="0" destOrd="0" presId="urn:microsoft.com/office/officeart/2005/8/layout/arrow3"/>
    <dgm:cxn modelId="{24BA7DB5-D633-4D3C-AB00-D99D801E4AC7}" type="presParOf" srcId="{8223AFAF-048B-4AAF-94CC-3CB2DCB686CC}" destId="{AB3A04D1-92C4-4F53-9BC9-2C0C3978323B}" srcOrd="1" destOrd="0" presId="urn:microsoft.com/office/officeart/2005/8/layout/arrow3"/>
    <dgm:cxn modelId="{6A8CF81F-F922-45F0-A2EE-14A863B71065}" type="presParOf" srcId="{8223AFAF-048B-4AAF-94CC-3CB2DCB686CC}" destId="{1A5D62A4-4E96-4EF0-AD6F-5999A647C471}" srcOrd="2" destOrd="0" presId="urn:microsoft.com/office/officeart/2005/8/layout/arrow3"/>
    <dgm:cxn modelId="{376C25BC-298D-45D0-9271-6656821DD2CB}" type="presParOf" srcId="{8223AFAF-048B-4AAF-94CC-3CB2DCB686CC}" destId="{2D5F3703-ADB5-4B32-9CFF-97A102906DDD}" srcOrd="3" destOrd="0" presId="urn:microsoft.com/office/officeart/2005/8/layout/arrow3"/>
    <dgm:cxn modelId="{5068F52E-9887-4F8B-A28A-A10AFB1FD50D}" type="presParOf" srcId="{8223AFAF-048B-4AAF-94CC-3CB2DCB686CC}" destId="{1EB3766F-7F65-4824-ABC3-5378BFD5608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785652-9DB6-4136-84D0-867FF9D4B8F1}" type="doc">
      <dgm:prSet loTypeId="urn:microsoft.com/office/officeart/2005/8/layout/arrow3" loCatId="relationship" qsTypeId="urn:microsoft.com/office/officeart/2005/8/quickstyle/simple1#9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22BD6A00-8A82-4099-82D1-B94FD0212F59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800" b="1" dirty="0" smtClean="0"/>
            <a:t>Противовирусные химиопрепараты</a:t>
          </a:r>
          <a:endParaRPr lang="ru-RU" sz="2800" b="1" dirty="0"/>
        </a:p>
      </dgm:t>
    </dgm:pt>
    <dgm:pt modelId="{6F39825F-9FA6-4F60-B0D3-00D8C18DE6D0}" type="parTrans" cxnId="{3D4C64BC-76A2-40AC-A875-4555D0A7B53C}">
      <dgm:prSet/>
      <dgm:spPr/>
      <dgm:t>
        <a:bodyPr/>
        <a:lstStyle/>
        <a:p>
          <a:endParaRPr lang="ru-RU"/>
        </a:p>
      </dgm:t>
    </dgm:pt>
    <dgm:pt modelId="{5E901BDA-7577-4B7E-B0C6-7E58F30DBC4D}" type="sibTrans" cxnId="{3D4C64BC-76A2-40AC-A875-4555D0A7B53C}">
      <dgm:prSet/>
      <dgm:spPr/>
      <dgm:t>
        <a:bodyPr/>
        <a:lstStyle/>
        <a:p>
          <a:endParaRPr lang="ru-RU"/>
        </a:p>
      </dgm:t>
    </dgm:pt>
    <dgm:pt modelId="{EEB8275C-B173-459F-91D7-103D919EED06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Препараты неспецифического действия</a:t>
          </a:r>
        </a:p>
        <a:p>
          <a:r>
            <a:rPr lang="ru-RU" b="1" dirty="0" smtClean="0"/>
            <a:t>1. Интерфероны (ИФН) </a:t>
          </a:r>
        </a:p>
        <a:p>
          <a:r>
            <a:rPr lang="ru-RU" b="1" dirty="0" smtClean="0"/>
            <a:t>2. Индукторы ИФН</a:t>
          </a:r>
        </a:p>
      </dgm:t>
    </dgm:pt>
    <dgm:pt modelId="{1DD61EEA-23F8-438C-9349-0B0D1C1BF08F}" type="parTrans" cxnId="{D7582622-46A6-4F45-9298-A767456363A5}">
      <dgm:prSet/>
      <dgm:spPr/>
      <dgm:t>
        <a:bodyPr/>
        <a:lstStyle/>
        <a:p>
          <a:endParaRPr lang="ru-RU"/>
        </a:p>
      </dgm:t>
    </dgm:pt>
    <dgm:pt modelId="{E8C42E8C-3974-4B03-B8AD-8A9D951747FE}" type="sibTrans" cxnId="{D7582622-46A6-4F45-9298-A767456363A5}">
      <dgm:prSet/>
      <dgm:spPr/>
      <dgm:t>
        <a:bodyPr/>
        <a:lstStyle/>
        <a:p>
          <a:endParaRPr lang="ru-RU"/>
        </a:p>
      </dgm:t>
    </dgm:pt>
    <dgm:pt modelId="{1B4C9D02-D095-4FC5-AC7E-EA6452308396}" type="pres">
      <dgm:prSet presAssocID="{A9785652-9DB6-4136-84D0-867FF9D4B8F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B0587A-0509-4FCF-AE95-68DC5836E0F8}" type="pres">
      <dgm:prSet presAssocID="{A9785652-9DB6-4136-84D0-867FF9D4B8F1}" presName="divider" presStyleLbl="fgShp" presStyleIdx="0" presStyleCnt="1"/>
      <dgm:spPr/>
    </dgm:pt>
    <dgm:pt modelId="{E0850386-9834-4CBF-B073-FC4E55444EFD}" type="pres">
      <dgm:prSet presAssocID="{22BD6A00-8A82-4099-82D1-B94FD0212F59}" presName="downArrow" presStyleLbl="node1" presStyleIdx="0" presStyleCnt="2"/>
      <dgm:spPr>
        <a:solidFill>
          <a:srgbClr val="FF0000"/>
        </a:solidFill>
        <a:ln>
          <a:solidFill>
            <a:srgbClr val="FF0000"/>
          </a:solidFill>
        </a:ln>
      </dgm:spPr>
    </dgm:pt>
    <dgm:pt modelId="{74A9E0DD-1DCE-4361-A766-82910ADD524E}" type="pres">
      <dgm:prSet presAssocID="{22BD6A00-8A82-4099-82D1-B94FD0212F59}" presName="downArrowText" presStyleLbl="revTx" presStyleIdx="0" presStyleCnt="2" custScaleX="156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B355F-3913-4D99-A211-E4D5F2962AB1}" type="pres">
      <dgm:prSet presAssocID="{EEB8275C-B173-459F-91D7-103D919EED06}" presName="upArrow" presStyleLbl="node1" presStyleIdx="1" presStyleCnt="2"/>
      <dgm:spPr>
        <a:solidFill>
          <a:srgbClr val="FFFF00"/>
        </a:solidFill>
      </dgm:spPr>
    </dgm:pt>
    <dgm:pt modelId="{86275C6F-1342-4861-8B4F-8348604015C1}" type="pres">
      <dgm:prSet presAssocID="{EEB8275C-B173-459F-91D7-103D919EED06}" presName="upArrowText" presStyleLbl="revTx" presStyleIdx="1" presStyleCnt="2" custScaleX="152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70EB2-5013-4BA7-9822-48C0CF1F5D6B}" type="presOf" srcId="{22BD6A00-8A82-4099-82D1-B94FD0212F59}" destId="{74A9E0DD-1DCE-4361-A766-82910ADD524E}" srcOrd="0" destOrd="0" presId="urn:microsoft.com/office/officeart/2005/8/layout/arrow3"/>
    <dgm:cxn modelId="{8AEA761D-DD94-471E-A986-D97F1CF09BC7}" type="presOf" srcId="{EEB8275C-B173-459F-91D7-103D919EED06}" destId="{86275C6F-1342-4861-8B4F-8348604015C1}" srcOrd="0" destOrd="0" presId="urn:microsoft.com/office/officeart/2005/8/layout/arrow3"/>
    <dgm:cxn modelId="{C8A09134-46C1-40A5-A89B-FCFE9AE4EEEA}" type="presOf" srcId="{A9785652-9DB6-4136-84D0-867FF9D4B8F1}" destId="{1B4C9D02-D095-4FC5-AC7E-EA6452308396}" srcOrd="0" destOrd="0" presId="urn:microsoft.com/office/officeart/2005/8/layout/arrow3"/>
    <dgm:cxn modelId="{D7582622-46A6-4F45-9298-A767456363A5}" srcId="{A9785652-9DB6-4136-84D0-867FF9D4B8F1}" destId="{EEB8275C-B173-459F-91D7-103D919EED06}" srcOrd="1" destOrd="0" parTransId="{1DD61EEA-23F8-438C-9349-0B0D1C1BF08F}" sibTransId="{E8C42E8C-3974-4B03-B8AD-8A9D951747FE}"/>
    <dgm:cxn modelId="{3D4C64BC-76A2-40AC-A875-4555D0A7B53C}" srcId="{A9785652-9DB6-4136-84D0-867FF9D4B8F1}" destId="{22BD6A00-8A82-4099-82D1-B94FD0212F59}" srcOrd="0" destOrd="0" parTransId="{6F39825F-9FA6-4F60-B0D3-00D8C18DE6D0}" sibTransId="{5E901BDA-7577-4B7E-B0C6-7E58F30DBC4D}"/>
    <dgm:cxn modelId="{8A23DA6E-0297-4613-BBEA-5528D91695A4}" type="presParOf" srcId="{1B4C9D02-D095-4FC5-AC7E-EA6452308396}" destId="{5FB0587A-0509-4FCF-AE95-68DC5836E0F8}" srcOrd="0" destOrd="0" presId="urn:microsoft.com/office/officeart/2005/8/layout/arrow3"/>
    <dgm:cxn modelId="{9633348F-B97C-4956-BF7D-E6D34C892B93}" type="presParOf" srcId="{1B4C9D02-D095-4FC5-AC7E-EA6452308396}" destId="{E0850386-9834-4CBF-B073-FC4E55444EFD}" srcOrd="1" destOrd="0" presId="urn:microsoft.com/office/officeart/2005/8/layout/arrow3"/>
    <dgm:cxn modelId="{4F54FD02-F0AA-44FA-BE10-5416DF8CB3A0}" type="presParOf" srcId="{1B4C9D02-D095-4FC5-AC7E-EA6452308396}" destId="{74A9E0DD-1DCE-4361-A766-82910ADD524E}" srcOrd="2" destOrd="0" presId="urn:microsoft.com/office/officeart/2005/8/layout/arrow3"/>
    <dgm:cxn modelId="{E0A218F6-9762-4FB9-82DF-712620242F70}" type="presParOf" srcId="{1B4C9D02-D095-4FC5-AC7E-EA6452308396}" destId="{D39B355F-3913-4D99-A211-E4D5F2962AB1}" srcOrd="3" destOrd="0" presId="urn:microsoft.com/office/officeart/2005/8/layout/arrow3"/>
    <dgm:cxn modelId="{5AB26C1C-59EC-4364-9056-83D58AC0C8C8}" type="presParOf" srcId="{1B4C9D02-D095-4FC5-AC7E-EA6452308396}" destId="{86275C6F-1342-4861-8B4F-8348604015C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EE81C-05FA-4C50-B5DC-69614EF1C9D3}">
      <dsp:nvSpPr>
        <dsp:cNvPr id="0" name=""/>
        <dsp:cNvSpPr/>
      </dsp:nvSpPr>
      <dsp:spPr>
        <a:xfrm>
          <a:off x="0" y="2688758"/>
          <a:ext cx="4286280" cy="8825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Каждые 2-3 года</a:t>
          </a:r>
          <a:endParaRPr lang="ru-RU" sz="2400" b="1" kern="1200" dirty="0"/>
        </a:p>
      </dsp:txBody>
      <dsp:txXfrm>
        <a:off x="0" y="2688758"/>
        <a:ext cx="4286280" cy="476555"/>
      </dsp:txXfrm>
    </dsp:sp>
    <dsp:sp modelId="{89514761-92D3-4764-B19D-477BFBD10897}">
      <dsp:nvSpPr>
        <dsp:cNvPr id="0" name=""/>
        <dsp:cNvSpPr/>
      </dsp:nvSpPr>
      <dsp:spPr>
        <a:xfrm>
          <a:off x="0" y="3147663"/>
          <a:ext cx="4286280" cy="4059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Эпидемический подъем</a:t>
          </a:r>
          <a:endParaRPr lang="ru-RU" sz="2400" b="1" kern="1200" dirty="0"/>
        </a:p>
      </dsp:txBody>
      <dsp:txXfrm>
        <a:off x="0" y="3147663"/>
        <a:ext cx="4286280" cy="405954"/>
      </dsp:txXfrm>
    </dsp:sp>
    <dsp:sp modelId="{D3969AD7-6966-4A71-BB5E-00017B52FC27}">
      <dsp:nvSpPr>
        <dsp:cNvPr id="0" name=""/>
        <dsp:cNvSpPr/>
      </dsp:nvSpPr>
      <dsp:spPr>
        <a:xfrm rot="10800000">
          <a:off x="0" y="1344694"/>
          <a:ext cx="4286280" cy="1357301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Антигенный</a:t>
          </a:r>
          <a:r>
            <a:rPr lang="ru-RU" sz="2400" b="1" kern="1200" dirty="0" smtClean="0"/>
            <a:t> дрейф</a:t>
          </a:r>
          <a:endParaRPr lang="ru-RU" sz="2400" b="1" kern="1200" dirty="0"/>
        </a:p>
      </dsp:txBody>
      <dsp:txXfrm rot="10800000">
        <a:off x="0" y="1344694"/>
        <a:ext cx="4286280" cy="881933"/>
      </dsp:txXfrm>
    </dsp:sp>
    <dsp:sp modelId="{17778ACC-81C4-4436-B50F-DF943CB6C4F9}">
      <dsp:nvSpPr>
        <dsp:cNvPr id="0" name=""/>
        <dsp:cNvSpPr/>
      </dsp:nvSpPr>
      <dsp:spPr>
        <a:xfrm rot="10800000">
          <a:off x="0" y="0"/>
          <a:ext cx="4286280" cy="1357301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Смена одного антигена</a:t>
          </a:r>
          <a:endParaRPr lang="ru-RU" sz="2400" b="1" kern="1200" dirty="0"/>
        </a:p>
      </dsp:txBody>
      <dsp:txXfrm rot="10800000">
        <a:off x="0" y="0"/>
        <a:ext cx="4286280" cy="881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EE81C-05FA-4C50-B5DC-69614EF1C9D3}">
      <dsp:nvSpPr>
        <dsp:cNvPr id="0" name=""/>
        <dsp:cNvSpPr/>
      </dsp:nvSpPr>
      <dsp:spPr>
        <a:xfrm>
          <a:off x="0" y="2712647"/>
          <a:ext cx="4286280" cy="8903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Каждые 8-10 лет</a:t>
          </a:r>
          <a:endParaRPr lang="ru-RU" sz="2400" b="1" kern="1200" dirty="0"/>
        </a:p>
      </dsp:txBody>
      <dsp:txXfrm>
        <a:off x="0" y="2712647"/>
        <a:ext cx="4286280" cy="480789"/>
      </dsp:txXfrm>
    </dsp:sp>
    <dsp:sp modelId="{89514761-92D3-4764-B19D-477BFBD10897}">
      <dsp:nvSpPr>
        <dsp:cNvPr id="0" name=""/>
        <dsp:cNvSpPr/>
      </dsp:nvSpPr>
      <dsp:spPr>
        <a:xfrm>
          <a:off x="0" y="3175630"/>
          <a:ext cx="4286280" cy="40956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Пандемии</a:t>
          </a:r>
          <a:endParaRPr lang="ru-RU" sz="2400" b="1" kern="1200" dirty="0"/>
        </a:p>
      </dsp:txBody>
      <dsp:txXfrm>
        <a:off x="0" y="3175630"/>
        <a:ext cx="4286280" cy="409561"/>
      </dsp:txXfrm>
    </dsp:sp>
    <dsp:sp modelId="{D3969AD7-6966-4A71-BB5E-00017B52FC27}">
      <dsp:nvSpPr>
        <dsp:cNvPr id="0" name=""/>
        <dsp:cNvSpPr/>
      </dsp:nvSpPr>
      <dsp:spPr>
        <a:xfrm rot="10800000">
          <a:off x="0" y="1356642"/>
          <a:ext cx="4286280" cy="136936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Антигенный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шифт</a:t>
          </a:r>
          <a:endParaRPr lang="ru-RU" sz="2400" b="1" kern="1200" dirty="0"/>
        </a:p>
      </dsp:txBody>
      <dsp:txXfrm rot="10800000">
        <a:off x="0" y="1356642"/>
        <a:ext cx="4286280" cy="889769"/>
      </dsp:txXfrm>
    </dsp:sp>
    <dsp:sp modelId="{17778ACC-81C4-4436-B50F-DF943CB6C4F9}">
      <dsp:nvSpPr>
        <dsp:cNvPr id="0" name=""/>
        <dsp:cNvSpPr/>
      </dsp:nvSpPr>
      <dsp:spPr>
        <a:xfrm rot="10800000">
          <a:off x="0" y="0"/>
          <a:ext cx="4286280" cy="136936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Смена двух антигенов</a:t>
          </a:r>
          <a:endParaRPr lang="ru-RU" sz="2400" b="1" kern="1200" dirty="0"/>
        </a:p>
      </dsp:txBody>
      <dsp:txXfrm rot="10800000">
        <a:off x="0" y="0"/>
        <a:ext cx="4286280" cy="889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88C53-F236-4E22-958C-0594170CF6A9}">
      <dsp:nvSpPr>
        <dsp:cNvPr id="0" name=""/>
        <dsp:cNvSpPr/>
      </dsp:nvSpPr>
      <dsp:spPr>
        <a:xfrm rot="21300000">
          <a:off x="1176552" y="996003"/>
          <a:ext cx="5719389" cy="500381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3A04D1-92C4-4F53-9BC9-2C0C3978323B}">
      <dsp:nvSpPr>
        <dsp:cNvPr id="0" name=""/>
        <dsp:cNvSpPr/>
      </dsp:nvSpPr>
      <dsp:spPr>
        <a:xfrm>
          <a:off x="968699" y="124619"/>
          <a:ext cx="2421748" cy="996955"/>
        </a:xfrm>
        <a:prstGeom prst="down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5D62A4-4E96-4EF0-AD6F-5999A647C471}">
      <dsp:nvSpPr>
        <dsp:cNvPr id="0" name=""/>
        <dsp:cNvSpPr/>
      </dsp:nvSpPr>
      <dsp:spPr>
        <a:xfrm>
          <a:off x="4278421" y="0"/>
          <a:ext cx="2583198" cy="104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Инфекционный токсикоз</a:t>
          </a:r>
          <a:endParaRPr lang="ru-RU" sz="2400" kern="1200" dirty="0"/>
        </a:p>
      </dsp:txBody>
      <dsp:txXfrm>
        <a:off x="4278421" y="0"/>
        <a:ext cx="2583198" cy="1046802"/>
      </dsp:txXfrm>
    </dsp:sp>
    <dsp:sp modelId="{2D5F3703-ADB5-4B32-9CFF-97A102906DDD}">
      <dsp:nvSpPr>
        <dsp:cNvPr id="0" name=""/>
        <dsp:cNvSpPr/>
      </dsp:nvSpPr>
      <dsp:spPr>
        <a:xfrm>
          <a:off x="4682046" y="1370813"/>
          <a:ext cx="2421748" cy="996955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B3766F-7F65-4824-ABC3-5378BFD5608B}">
      <dsp:nvSpPr>
        <dsp:cNvPr id="0" name=""/>
        <dsp:cNvSpPr/>
      </dsp:nvSpPr>
      <dsp:spPr>
        <a:xfrm>
          <a:off x="1210874" y="1445585"/>
          <a:ext cx="2583198" cy="104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Катаральный синдром</a:t>
          </a:r>
          <a:endParaRPr lang="ru-RU" sz="2400" kern="1200" dirty="0"/>
        </a:p>
      </dsp:txBody>
      <dsp:txXfrm>
        <a:off x="1210874" y="1445585"/>
        <a:ext cx="2583198" cy="1046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0587A-0509-4FCF-AE95-68DC5836E0F8}">
      <dsp:nvSpPr>
        <dsp:cNvPr id="0" name=""/>
        <dsp:cNvSpPr/>
      </dsp:nvSpPr>
      <dsp:spPr>
        <a:xfrm rot="21300000">
          <a:off x="25254" y="2084385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50386-9834-4CBF-B073-FC4E55444EFD}">
      <dsp:nvSpPr>
        <dsp:cNvPr id="0" name=""/>
        <dsp:cNvSpPr/>
      </dsp:nvSpPr>
      <dsp:spPr>
        <a:xfrm>
          <a:off x="987552" y="255270"/>
          <a:ext cx="2468880" cy="2042160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9E0DD-1DCE-4361-A766-82910ADD524E}">
      <dsp:nvSpPr>
        <dsp:cNvPr id="0" name=""/>
        <dsp:cNvSpPr/>
      </dsp:nvSpPr>
      <dsp:spPr>
        <a:xfrm>
          <a:off x="3614730" y="0"/>
          <a:ext cx="4127387" cy="2144268"/>
        </a:xfrm>
        <a:prstGeom prst="rect">
          <a:avLst/>
        </a:prstGeom>
        <a:solidFill>
          <a:schemeClr val="bg1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Противовирусные химиопрепараты</a:t>
          </a:r>
          <a:endParaRPr lang="ru-RU" sz="2800" b="1" kern="1200" dirty="0"/>
        </a:p>
      </dsp:txBody>
      <dsp:txXfrm>
        <a:off x="3614730" y="0"/>
        <a:ext cx="4127387" cy="2144268"/>
      </dsp:txXfrm>
    </dsp:sp>
    <dsp:sp modelId="{D39B355F-3913-4D99-A211-E4D5F2962AB1}">
      <dsp:nvSpPr>
        <dsp:cNvPr id="0" name=""/>
        <dsp:cNvSpPr/>
      </dsp:nvSpPr>
      <dsp:spPr>
        <a:xfrm>
          <a:off x="4773168" y="2807970"/>
          <a:ext cx="2468880" cy="2042160"/>
        </a:xfrm>
        <a:prstGeom prst="upArrow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75C6F-1342-4861-8B4F-8348604015C1}">
      <dsp:nvSpPr>
        <dsp:cNvPr id="0" name=""/>
        <dsp:cNvSpPr/>
      </dsp:nvSpPr>
      <dsp:spPr>
        <a:xfrm>
          <a:off x="542903" y="2961131"/>
          <a:ext cx="4016545" cy="2144268"/>
        </a:xfrm>
        <a:prstGeom prst="rect">
          <a:avLst/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Препараты неспецифического действия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1. Интерфероны (ИФН)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2. Индукторы ИФН</a:t>
          </a:r>
        </a:p>
      </dsp:txBody>
      <dsp:txXfrm>
        <a:off x="542903" y="2961131"/>
        <a:ext cx="4016545" cy="2144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0.20873</cdr:x>
      <cdr:y>4.20829E-7</cdr:y>
    </cdr:from>
    <cdr:to>
      <cdr:x>0.20873</cdr:x>
      <cdr:y>4.20829E-7</cdr:y>
    </cdr:to>
    <cdr:grpSp>
      <cdr:nvGrpSpPr>
        <cdr:cNvPr id="5" name="Группа 4"/>
        <cdr:cNvGrpSpPr/>
      </cdr:nvGrpSpPr>
      <cdr:grpSpPr>
        <a:xfrm xmlns:a="http://schemas.openxmlformats.org/drawingml/2006/main">
          <a:off x="1728476" y="2"/>
          <a:ext cx="0" cy="0"/>
          <a:chOff x="1728476" y="2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67C828-3AA7-48CD-8E79-7D768467CEA6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36AEC6-8A13-41AA-8562-2865643C0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13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789B56-70FD-44B7-BCB0-A8F1188DEF98}" type="slidenum">
              <a:rPr lang="ru-RU" smtClean="0">
                <a:latin typeface="Arial" charset="0"/>
              </a:rPr>
              <a:pPr/>
              <a:t>1</a:t>
            </a:fld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9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F40D84-A36E-4E1F-B5A2-53789D8D14B8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</p:spPr>
        <p:txBody>
          <a:bodyPr/>
          <a:lstStyle/>
          <a:p>
            <a:pPr eaLnBrk="1" hangingPunct="1"/>
            <a:r>
              <a:rPr lang="ru-RU" altLang="ru-RU" sz="600" b="1" smtClean="0">
                <a:latin typeface="Arial Unicode MS" pitchFamily="34" charset="-128"/>
              </a:rPr>
              <a:t>Грипп и другие острые респираторные вирусные заболевания (ОРВИ) в структуре инфекционной патологии человека составляют 85</a:t>
            </a:r>
            <a:r>
              <a:rPr lang="ru-RU" altLang="ru-RU" sz="600" b="1" i="1" smtClean="0">
                <a:latin typeface="Arial Unicode MS" pitchFamily="34" charset="-128"/>
              </a:rPr>
              <a:t>—90 %. </a:t>
            </a:r>
            <a:r>
              <a:rPr lang="ru-RU" altLang="ru-RU" b="1" i="1" smtClean="0">
                <a:latin typeface="Arial Unicode MS" pitchFamily="34" charset="-128"/>
              </a:rPr>
              <a:t>. В памяти человечества навсегда останутся 20 млн жертв пандемии гриппа А в 1918 г., известного как “испанка”. В последние 20 лет произошли радикальные изменения как самого вируса, так и системы противоэпидемического надзора. Объединенными усилиями эпидемиологов разных стран удалось предотвратить вспышку “куриного вируса” в 1995 г. К сожалению, окончательно ликвидировать грипп, как, например, оспу, в обозримом будущем, по-видимому, не удастся.</a:t>
            </a:r>
            <a:r>
              <a:rPr lang="ru-RU" altLang="ru-RU" smtClean="0"/>
              <a:t> </a:t>
            </a:r>
            <a:endParaRPr lang="ru-RU" altLang="ru-RU" sz="600" b="1" i="1" smtClean="0">
              <a:latin typeface="Arial Unicode MS" pitchFamily="34" charset="-128"/>
            </a:endParaRP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324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6AEC6-8A13-41AA-8562-2865643C04CE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7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40DD63-FE41-4CFE-8AD0-DC814D3B7F21}" type="slidenum">
              <a:rPr lang="ru-RU" smtClean="0">
                <a:latin typeface="Arial" charset="0"/>
              </a:rPr>
              <a:pPr/>
              <a:t>41</a:t>
            </a:fld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09AD0-7D1B-40FE-968D-3BCDE0F8466C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 smtClean="0"/>
                <a:t>LOGO</a:t>
              </a: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C17768-0F81-4010-A753-149C120C0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7BE4-63A9-42E0-A5FC-8A88AC1EC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8EFE-4086-4C28-88B8-EC43277B2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C560E-8531-4539-B15C-CFB05539D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38E23-A19A-4CCA-AD2B-68B2C96AAB5F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F9487-8BE3-4E6C-A3BC-451F6D58D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BD7A3-7D73-479E-BE3D-DB90BDCD1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94C75-850F-49CE-81E7-48BB38211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F13CE-853F-46C7-85D6-003BA8167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9E46B-E11C-463B-B37D-3B8C298E0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5B28-E3D0-4BC7-BB0F-F690839AF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EEAF-4801-4E32-B866-7CDE094D8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FA32-7E97-44FF-A2A0-B31C802C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1644-5065-4FA9-B93A-62D370765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Image" r:id="rId16" imgW="10793651" imgH="1498413" progId="">
                  <p:embed/>
                </p:oleObj>
              </mc:Choice>
              <mc:Fallback>
                <p:oleObj name="Image" r:id="rId16" imgW="10793651" imgH="1498413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A2E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3276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235E0EB-BCEB-4E3F-8D94-41FD04B1B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5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km.com.au/VIRUS/ADENOVIRUS/adenovirus.html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hyperlink" Target="http://www.rkm.com.au/VIRUS/Adeno-Associated-Virus/Adeno-Associated-Virus.html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rkm.com.au/VIRUS/CORONAVIRUS/coronavirus-virion.html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5" Type="http://schemas.openxmlformats.org/officeDocument/2006/relationships/image" Target="../media/image32.jpeg"/><Relationship Id="rId10" Type="http://schemas.openxmlformats.org/officeDocument/2006/relationships/hyperlink" Target="http://www.rkm.com.au/VIRUS/Influenza/flu-virion.html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29.jpeg"/><Relationship Id="rId14" Type="http://schemas.openxmlformats.org/officeDocument/2006/relationships/hyperlink" Target="http://www.rkm.com.au/BACTERIA/bacterial-cell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Excel_97-2003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0"/>
            <a:ext cx="5214937" cy="6572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200" dirty="0" smtClean="0"/>
              <a:t>Актуальные аспекты острых респираторных инфекций.</a:t>
            </a:r>
            <a:br>
              <a:rPr lang="ru-RU" sz="3200" dirty="0" smtClean="0"/>
            </a:br>
            <a:r>
              <a:rPr lang="ru-RU" sz="3200" dirty="0" smtClean="0"/>
              <a:t> </a:t>
            </a:r>
          </a:p>
        </p:txBody>
      </p:sp>
      <p:pic>
        <p:nvPicPr>
          <p:cNvPr id="14340" name="Picture 4" descr="C:\Documents and Settings\ринат\Рабочий стол\ОРИ\ГРИПП\4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9063" cy="27860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Этиологическая структура ОРИ расшифровывается лишь в 40%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122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571625"/>
          <a:ext cx="800100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5" r:id="rId4" imgW="8004742" imgH="3572566" progId="Excel.Sheet.8">
                  <p:embed/>
                </p:oleObj>
              </mc:Choice>
              <mc:Fallback>
                <p:oleObj r:id="rId4" imgW="8004742" imgH="3572566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571625"/>
                        <a:ext cx="8001000" cy="357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71500" y="5357813"/>
            <a:ext cx="8072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 Диагноз ОРИ  в большинстве случаев клинико-эпидемиологически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1096963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b="1" smtClean="0"/>
              <a:t>Сезонность для ОРИ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219200"/>
          <a:ext cx="8643938" cy="5281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69"/>
                <a:gridCol w="4321969"/>
              </a:tblGrid>
              <a:tr h="58684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Вирус</a:t>
                      </a:r>
                      <a:endParaRPr lang="ru-RU" sz="2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Сезон</a:t>
                      </a:r>
                      <a:endParaRPr lang="ru-RU" sz="2800" b="1" dirty="0"/>
                    </a:p>
                  </a:txBody>
                  <a:tcPr marL="91439" marR="91439"/>
                </a:tc>
              </a:tr>
              <a:tr h="58684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Грипп</a:t>
                      </a:r>
                      <a:endParaRPr lang="ru-RU" sz="2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Зима</a:t>
                      </a:r>
                      <a:endParaRPr lang="ru-RU" sz="2800" b="1" dirty="0"/>
                    </a:p>
                  </a:txBody>
                  <a:tcPr marL="91439" marR="91439"/>
                </a:tc>
              </a:tr>
              <a:tr h="586846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Парагрипп</a:t>
                      </a:r>
                      <a:endParaRPr lang="ru-RU" sz="2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Осень, весна</a:t>
                      </a:r>
                      <a:endParaRPr lang="ru-RU" sz="2800" b="1" dirty="0"/>
                    </a:p>
                  </a:txBody>
                  <a:tcPr marL="91439" marR="91439"/>
                </a:tc>
              </a:tr>
              <a:tr h="58684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РС</a:t>
                      </a:r>
                      <a:endParaRPr lang="ru-RU" sz="2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Зима</a:t>
                      </a:r>
                      <a:endParaRPr lang="ru-RU" sz="2800" b="1" dirty="0"/>
                    </a:p>
                  </a:txBody>
                  <a:tcPr marL="91439" marR="91439"/>
                </a:tc>
              </a:tr>
              <a:tr h="58684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Аденовирусы</a:t>
                      </a:r>
                      <a:endParaRPr lang="ru-RU" sz="2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Весь год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</a:tr>
              <a:tr h="586846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Энтеровирусы</a:t>
                      </a:r>
                      <a:endParaRPr lang="ru-RU" sz="2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Лето,</a:t>
                      </a:r>
                      <a:r>
                        <a:rPr lang="ru-RU" sz="2800" b="1" baseline="0" dirty="0" smtClean="0"/>
                        <a:t> осень</a:t>
                      </a:r>
                      <a:endParaRPr lang="ru-RU" sz="2800" b="1" dirty="0"/>
                    </a:p>
                  </a:txBody>
                  <a:tcPr marL="91439" marR="91439"/>
                </a:tc>
              </a:tr>
              <a:tr h="586846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Риновирусы</a:t>
                      </a:r>
                      <a:endParaRPr lang="ru-RU" sz="2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Весь год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</a:tr>
              <a:tr h="586846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Коронавирусы</a:t>
                      </a:r>
                      <a:endParaRPr lang="ru-RU" sz="2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Зима</a:t>
                      </a:r>
                      <a:endParaRPr lang="ru-RU" sz="2800" b="1" dirty="0"/>
                    </a:p>
                  </a:txBody>
                  <a:tcPr marL="91439" marR="91439"/>
                </a:tc>
              </a:tr>
              <a:tr h="586846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Реовирусы</a:t>
                      </a:r>
                      <a:endParaRPr lang="ru-RU" sz="2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Зима</a:t>
                      </a:r>
                      <a:endParaRPr lang="ru-RU" sz="2800" b="1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357298"/>
            <a:ext cx="5214974" cy="530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+mj-lt"/>
              </a:rPr>
              <a:t>ВИРУС ГРИППА</a:t>
            </a:r>
          </a:p>
          <a:p>
            <a:pPr algn="ctr"/>
            <a:endParaRPr lang="ru-RU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1357298"/>
            <a:ext cx="20717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Нейраминидаза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071810"/>
            <a:ext cx="20717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Гемаглютинин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3286124"/>
            <a:ext cx="20717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М2- канал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0"/>
            <a:ext cx="7072330" cy="1096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Изменчивость вируса гриппа 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3000372"/>
          <a:ext cx="428628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643438" y="2928934"/>
          <a:ext cx="4286280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Шестиугольник 6"/>
          <p:cNvSpPr/>
          <p:nvPr/>
        </p:nvSpPr>
        <p:spPr>
          <a:xfrm>
            <a:off x="5857875" y="1500188"/>
            <a:ext cx="1000125" cy="85725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N1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7143750" y="1643063"/>
            <a:ext cx="1000125" cy="85725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N2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50" y="1428750"/>
            <a:ext cx="857250" cy="71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H0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1357313" y="1785938"/>
            <a:ext cx="857250" cy="71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H1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2428875" y="1357313"/>
            <a:ext cx="857250" cy="71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H2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3643313" y="1714500"/>
            <a:ext cx="857250" cy="71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H3</a:t>
            </a:r>
            <a:endParaRPr lang="ru-RU" sz="2400" b="1" dirty="0"/>
          </a:p>
        </p:txBody>
      </p:sp>
      <p:pic>
        <p:nvPicPr>
          <p:cNvPr id="13" name="Picture 2" descr="C:\Documents and Settings\ринат\Рабочий стол\ОРИ\ГРИПП\3b9ecc8de7548fe6db2d64144e4e9e1d_bi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071670" cy="137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42910" y="0"/>
            <a:ext cx="7778778" cy="11430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2075" tIns="46038" rIns="92075" bIns="46038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История гриппозной инфекции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88" y="2924175"/>
            <a:ext cx="2808287" cy="2582863"/>
            <a:chOff x="997" y="1842"/>
            <a:chExt cx="1719" cy="1763"/>
          </a:xfrm>
        </p:grpSpPr>
        <p:sp>
          <p:nvSpPr>
            <p:cNvPr id="12312" name="Oval 5"/>
            <p:cNvSpPr>
              <a:spLocks noChangeArrowheads="1"/>
            </p:cNvSpPr>
            <p:nvPr/>
          </p:nvSpPr>
          <p:spPr bwMode="auto">
            <a:xfrm>
              <a:off x="997" y="1842"/>
              <a:ext cx="1719" cy="1763"/>
            </a:xfrm>
            <a:prstGeom prst="ellipse">
              <a:avLst/>
            </a:prstGeom>
            <a:solidFill>
              <a:srgbClr val="80C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 sz="3200" u="sng">
                <a:latin typeface="Arial Unicode MS" pitchFamily="34" charset="-128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09" y="1846"/>
              <a:ext cx="1401" cy="1715"/>
              <a:chOff x="1309" y="1846"/>
              <a:chExt cx="1401" cy="171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309" y="1996"/>
                <a:ext cx="661" cy="1565"/>
                <a:chOff x="1309" y="1996"/>
                <a:chExt cx="661" cy="1565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501" y="2893"/>
                  <a:ext cx="469" cy="668"/>
                  <a:chOff x="1501" y="2893"/>
                  <a:chExt cx="469" cy="668"/>
                </a:xfrm>
              </p:grpSpPr>
              <p:sp>
                <p:nvSpPr>
                  <p:cNvPr id="12351" name="Freeform 9"/>
                  <p:cNvSpPr>
                    <a:spLocks/>
                  </p:cNvSpPr>
                  <p:nvPr/>
                </p:nvSpPr>
                <p:spPr bwMode="auto">
                  <a:xfrm>
                    <a:off x="1501" y="2893"/>
                    <a:ext cx="469" cy="646"/>
                  </a:xfrm>
                  <a:custGeom>
                    <a:avLst/>
                    <a:gdLst>
                      <a:gd name="T0" fmla="*/ 105 w 469"/>
                      <a:gd name="T1" fmla="*/ 0 h 646"/>
                      <a:gd name="T2" fmla="*/ 113 w 469"/>
                      <a:gd name="T3" fmla="*/ 14 h 646"/>
                      <a:gd name="T4" fmla="*/ 124 w 469"/>
                      <a:gd name="T5" fmla="*/ 1 h 646"/>
                      <a:gd name="T6" fmla="*/ 141 w 469"/>
                      <a:gd name="T7" fmla="*/ 12 h 646"/>
                      <a:gd name="T8" fmla="*/ 181 w 469"/>
                      <a:gd name="T9" fmla="*/ 21 h 646"/>
                      <a:gd name="T10" fmla="*/ 201 w 469"/>
                      <a:gd name="T11" fmla="*/ 26 h 646"/>
                      <a:gd name="T12" fmla="*/ 220 w 469"/>
                      <a:gd name="T13" fmla="*/ 43 h 646"/>
                      <a:gd name="T14" fmla="*/ 251 w 469"/>
                      <a:gd name="T15" fmla="*/ 72 h 646"/>
                      <a:gd name="T16" fmla="*/ 279 w 469"/>
                      <a:gd name="T17" fmla="*/ 77 h 646"/>
                      <a:gd name="T18" fmla="*/ 311 w 469"/>
                      <a:gd name="T19" fmla="*/ 106 h 646"/>
                      <a:gd name="T20" fmla="*/ 302 w 469"/>
                      <a:gd name="T21" fmla="*/ 138 h 646"/>
                      <a:gd name="T22" fmla="*/ 326 w 469"/>
                      <a:gd name="T23" fmla="*/ 142 h 646"/>
                      <a:gd name="T24" fmla="*/ 360 w 469"/>
                      <a:gd name="T25" fmla="*/ 142 h 646"/>
                      <a:gd name="T26" fmla="*/ 400 w 469"/>
                      <a:gd name="T27" fmla="*/ 154 h 646"/>
                      <a:gd name="T28" fmla="*/ 449 w 469"/>
                      <a:gd name="T29" fmla="*/ 172 h 646"/>
                      <a:gd name="T30" fmla="*/ 466 w 469"/>
                      <a:gd name="T31" fmla="*/ 203 h 646"/>
                      <a:gd name="T32" fmla="*/ 438 w 469"/>
                      <a:gd name="T33" fmla="*/ 239 h 646"/>
                      <a:gd name="T34" fmla="*/ 429 w 469"/>
                      <a:gd name="T35" fmla="*/ 278 h 646"/>
                      <a:gd name="T36" fmla="*/ 422 w 469"/>
                      <a:gd name="T37" fmla="*/ 326 h 646"/>
                      <a:gd name="T38" fmla="*/ 393 w 469"/>
                      <a:gd name="T39" fmla="*/ 351 h 646"/>
                      <a:gd name="T40" fmla="*/ 344 w 469"/>
                      <a:gd name="T41" fmla="*/ 368 h 646"/>
                      <a:gd name="T42" fmla="*/ 340 w 469"/>
                      <a:gd name="T43" fmla="*/ 392 h 646"/>
                      <a:gd name="T44" fmla="*/ 304 w 469"/>
                      <a:gd name="T45" fmla="*/ 448 h 646"/>
                      <a:gd name="T46" fmla="*/ 251 w 469"/>
                      <a:gd name="T47" fmla="*/ 449 h 646"/>
                      <a:gd name="T48" fmla="*/ 257 w 469"/>
                      <a:gd name="T49" fmla="*/ 495 h 646"/>
                      <a:gd name="T50" fmla="*/ 206 w 469"/>
                      <a:gd name="T51" fmla="*/ 531 h 646"/>
                      <a:gd name="T52" fmla="*/ 195 w 469"/>
                      <a:gd name="T53" fmla="*/ 554 h 646"/>
                      <a:gd name="T54" fmla="*/ 183 w 469"/>
                      <a:gd name="T55" fmla="*/ 609 h 646"/>
                      <a:gd name="T56" fmla="*/ 166 w 469"/>
                      <a:gd name="T57" fmla="*/ 638 h 646"/>
                      <a:gd name="T58" fmla="*/ 124 w 469"/>
                      <a:gd name="T59" fmla="*/ 590 h 646"/>
                      <a:gd name="T60" fmla="*/ 108 w 469"/>
                      <a:gd name="T61" fmla="*/ 481 h 646"/>
                      <a:gd name="T62" fmla="*/ 111 w 469"/>
                      <a:gd name="T63" fmla="*/ 409 h 646"/>
                      <a:gd name="T64" fmla="*/ 107 w 469"/>
                      <a:gd name="T65" fmla="*/ 298 h 646"/>
                      <a:gd name="T66" fmla="*/ 83 w 469"/>
                      <a:gd name="T67" fmla="*/ 270 h 646"/>
                      <a:gd name="T68" fmla="*/ 61 w 469"/>
                      <a:gd name="T69" fmla="*/ 269 h 646"/>
                      <a:gd name="T70" fmla="*/ 49 w 469"/>
                      <a:gd name="T71" fmla="*/ 243 h 646"/>
                      <a:gd name="T72" fmla="*/ 35 w 469"/>
                      <a:gd name="T73" fmla="*/ 216 h 646"/>
                      <a:gd name="T74" fmla="*/ 24 w 469"/>
                      <a:gd name="T75" fmla="*/ 192 h 646"/>
                      <a:gd name="T76" fmla="*/ 12 w 469"/>
                      <a:gd name="T77" fmla="*/ 166 h 646"/>
                      <a:gd name="T78" fmla="*/ 12 w 469"/>
                      <a:gd name="T79" fmla="*/ 138 h 646"/>
                      <a:gd name="T80" fmla="*/ 8 w 469"/>
                      <a:gd name="T81" fmla="*/ 113 h 646"/>
                      <a:gd name="T82" fmla="*/ 34 w 469"/>
                      <a:gd name="T83" fmla="*/ 89 h 646"/>
                      <a:gd name="T84" fmla="*/ 47 w 469"/>
                      <a:gd name="T85" fmla="*/ 54 h 64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69"/>
                      <a:gd name="T130" fmla="*/ 0 h 646"/>
                      <a:gd name="T131" fmla="*/ 469 w 469"/>
                      <a:gd name="T132" fmla="*/ 646 h 64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69" h="646">
                        <a:moveTo>
                          <a:pt x="55" y="18"/>
                        </a:move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13" y="1"/>
                        </a:lnTo>
                        <a:lnTo>
                          <a:pt x="113" y="7"/>
                        </a:lnTo>
                        <a:lnTo>
                          <a:pt x="113" y="14"/>
                        </a:lnTo>
                        <a:lnTo>
                          <a:pt x="117" y="18"/>
                        </a:lnTo>
                        <a:lnTo>
                          <a:pt x="121" y="10"/>
                        </a:lnTo>
                        <a:lnTo>
                          <a:pt x="124" y="1"/>
                        </a:lnTo>
                        <a:lnTo>
                          <a:pt x="130" y="1"/>
                        </a:lnTo>
                        <a:lnTo>
                          <a:pt x="134" y="7"/>
                        </a:lnTo>
                        <a:lnTo>
                          <a:pt x="141" y="12"/>
                        </a:lnTo>
                        <a:lnTo>
                          <a:pt x="149" y="18"/>
                        </a:lnTo>
                        <a:lnTo>
                          <a:pt x="170" y="18"/>
                        </a:lnTo>
                        <a:lnTo>
                          <a:pt x="181" y="21"/>
                        </a:lnTo>
                        <a:lnTo>
                          <a:pt x="188" y="21"/>
                        </a:lnTo>
                        <a:lnTo>
                          <a:pt x="193" y="21"/>
                        </a:lnTo>
                        <a:lnTo>
                          <a:pt x="201" y="26"/>
                        </a:lnTo>
                        <a:lnTo>
                          <a:pt x="204" y="32"/>
                        </a:lnTo>
                        <a:lnTo>
                          <a:pt x="204" y="39"/>
                        </a:lnTo>
                        <a:lnTo>
                          <a:pt x="220" y="43"/>
                        </a:lnTo>
                        <a:lnTo>
                          <a:pt x="229" y="55"/>
                        </a:lnTo>
                        <a:lnTo>
                          <a:pt x="242" y="66"/>
                        </a:lnTo>
                        <a:lnTo>
                          <a:pt x="251" y="72"/>
                        </a:lnTo>
                        <a:lnTo>
                          <a:pt x="256" y="72"/>
                        </a:lnTo>
                        <a:lnTo>
                          <a:pt x="270" y="72"/>
                        </a:lnTo>
                        <a:lnTo>
                          <a:pt x="279" y="77"/>
                        </a:lnTo>
                        <a:lnTo>
                          <a:pt x="289" y="88"/>
                        </a:lnTo>
                        <a:lnTo>
                          <a:pt x="302" y="96"/>
                        </a:lnTo>
                        <a:lnTo>
                          <a:pt x="311" y="106"/>
                        </a:lnTo>
                        <a:lnTo>
                          <a:pt x="315" y="119"/>
                        </a:lnTo>
                        <a:lnTo>
                          <a:pt x="309" y="124"/>
                        </a:lnTo>
                        <a:lnTo>
                          <a:pt x="302" y="138"/>
                        </a:lnTo>
                        <a:lnTo>
                          <a:pt x="311" y="146"/>
                        </a:lnTo>
                        <a:lnTo>
                          <a:pt x="317" y="149"/>
                        </a:lnTo>
                        <a:lnTo>
                          <a:pt x="326" y="142"/>
                        </a:lnTo>
                        <a:lnTo>
                          <a:pt x="340" y="138"/>
                        </a:lnTo>
                        <a:lnTo>
                          <a:pt x="351" y="142"/>
                        </a:lnTo>
                        <a:lnTo>
                          <a:pt x="360" y="142"/>
                        </a:lnTo>
                        <a:lnTo>
                          <a:pt x="373" y="147"/>
                        </a:lnTo>
                        <a:lnTo>
                          <a:pt x="386" y="154"/>
                        </a:lnTo>
                        <a:lnTo>
                          <a:pt x="400" y="154"/>
                        </a:lnTo>
                        <a:lnTo>
                          <a:pt x="416" y="155"/>
                        </a:lnTo>
                        <a:lnTo>
                          <a:pt x="432" y="168"/>
                        </a:lnTo>
                        <a:lnTo>
                          <a:pt x="449" y="172"/>
                        </a:lnTo>
                        <a:lnTo>
                          <a:pt x="460" y="177"/>
                        </a:lnTo>
                        <a:lnTo>
                          <a:pt x="468" y="188"/>
                        </a:lnTo>
                        <a:lnTo>
                          <a:pt x="466" y="203"/>
                        </a:lnTo>
                        <a:lnTo>
                          <a:pt x="457" y="216"/>
                        </a:lnTo>
                        <a:lnTo>
                          <a:pt x="449" y="227"/>
                        </a:lnTo>
                        <a:lnTo>
                          <a:pt x="438" y="239"/>
                        </a:lnTo>
                        <a:lnTo>
                          <a:pt x="434" y="253"/>
                        </a:lnTo>
                        <a:lnTo>
                          <a:pt x="422" y="263"/>
                        </a:lnTo>
                        <a:lnTo>
                          <a:pt x="429" y="278"/>
                        </a:lnTo>
                        <a:lnTo>
                          <a:pt x="429" y="297"/>
                        </a:lnTo>
                        <a:lnTo>
                          <a:pt x="422" y="311"/>
                        </a:lnTo>
                        <a:lnTo>
                          <a:pt x="422" y="326"/>
                        </a:lnTo>
                        <a:lnTo>
                          <a:pt x="414" y="340"/>
                        </a:lnTo>
                        <a:lnTo>
                          <a:pt x="404" y="346"/>
                        </a:lnTo>
                        <a:lnTo>
                          <a:pt x="393" y="351"/>
                        </a:lnTo>
                        <a:lnTo>
                          <a:pt x="380" y="350"/>
                        </a:lnTo>
                        <a:lnTo>
                          <a:pt x="360" y="354"/>
                        </a:lnTo>
                        <a:lnTo>
                          <a:pt x="344" y="368"/>
                        </a:lnTo>
                        <a:lnTo>
                          <a:pt x="336" y="379"/>
                        </a:lnTo>
                        <a:lnTo>
                          <a:pt x="330" y="385"/>
                        </a:lnTo>
                        <a:lnTo>
                          <a:pt x="340" y="392"/>
                        </a:lnTo>
                        <a:lnTo>
                          <a:pt x="340" y="403"/>
                        </a:lnTo>
                        <a:lnTo>
                          <a:pt x="318" y="422"/>
                        </a:lnTo>
                        <a:lnTo>
                          <a:pt x="304" y="448"/>
                        </a:lnTo>
                        <a:lnTo>
                          <a:pt x="286" y="462"/>
                        </a:lnTo>
                        <a:lnTo>
                          <a:pt x="270" y="462"/>
                        </a:lnTo>
                        <a:lnTo>
                          <a:pt x="251" y="449"/>
                        </a:lnTo>
                        <a:lnTo>
                          <a:pt x="251" y="469"/>
                        </a:lnTo>
                        <a:lnTo>
                          <a:pt x="259" y="478"/>
                        </a:lnTo>
                        <a:lnTo>
                          <a:pt x="257" y="495"/>
                        </a:lnTo>
                        <a:lnTo>
                          <a:pt x="231" y="510"/>
                        </a:lnTo>
                        <a:lnTo>
                          <a:pt x="220" y="507"/>
                        </a:lnTo>
                        <a:lnTo>
                          <a:pt x="206" y="531"/>
                        </a:lnTo>
                        <a:lnTo>
                          <a:pt x="195" y="534"/>
                        </a:lnTo>
                        <a:lnTo>
                          <a:pt x="191" y="543"/>
                        </a:lnTo>
                        <a:lnTo>
                          <a:pt x="195" y="554"/>
                        </a:lnTo>
                        <a:lnTo>
                          <a:pt x="184" y="569"/>
                        </a:lnTo>
                        <a:lnTo>
                          <a:pt x="194" y="592"/>
                        </a:lnTo>
                        <a:lnTo>
                          <a:pt x="183" y="609"/>
                        </a:lnTo>
                        <a:lnTo>
                          <a:pt x="174" y="626"/>
                        </a:lnTo>
                        <a:lnTo>
                          <a:pt x="184" y="638"/>
                        </a:lnTo>
                        <a:lnTo>
                          <a:pt x="166" y="638"/>
                        </a:lnTo>
                        <a:lnTo>
                          <a:pt x="148" y="645"/>
                        </a:lnTo>
                        <a:lnTo>
                          <a:pt x="129" y="614"/>
                        </a:lnTo>
                        <a:lnTo>
                          <a:pt x="124" y="590"/>
                        </a:lnTo>
                        <a:lnTo>
                          <a:pt x="124" y="537"/>
                        </a:lnTo>
                        <a:lnTo>
                          <a:pt x="106" y="515"/>
                        </a:lnTo>
                        <a:lnTo>
                          <a:pt x="108" y="481"/>
                        </a:lnTo>
                        <a:lnTo>
                          <a:pt x="117" y="459"/>
                        </a:lnTo>
                        <a:lnTo>
                          <a:pt x="111" y="436"/>
                        </a:lnTo>
                        <a:lnTo>
                          <a:pt x="111" y="409"/>
                        </a:lnTo>
                        <a:lnTo>
                          <a:pt x="113" y="346"/>
                        </a:lnTo>
                        <a:lnTo>
                          <a:pt x="118" y="317"/>
                        </a:lnTo>
                        <a:lnTo>
                          <a:pt x="107" y="298"/>
                        </a:lnTo>
                        <a:lnTo>
                          <a:pt x="94" y="287"/>
                        </a:lnTo>
                        <a:lnTo>
                          <a:pt x="85" y="280"/>
                        </a:lnTo>
                        <a:lnTo>
                          <a:pt x="83" y="270"/>
                        </a:lnTo>
                        <a:lnTo>
                          <a:pt x="75" y="272"/>
                        </a:lnTo>
                        <a:lnTo>
                          <a:pt x="64" y="274"/>
                        </a:lnTo>
                        <a:lnTo>
                          <a:pt x="61" y="269"/>
                        </a:lnTo>
                        <a:lnTo>
                          <a:pt x="52" y="261"/>
                        </a:lnTo>
                        <a:lnTo>
                          <a:pt x="47" y="249"/>
                        </a:lnTo>
                        <a:lnTo>
                          <a:pt x="49" y="243"/>
                        </a:lnTo>
                        <a:lnTo>
                          <a:pt x="44" y="230"/>
                        </a:lnTo>
                        <a:lnTo>
                          <a:pt x="39" y="217"/>
                        </a:lnTo>
                        <a:lnTo>
                          <a:pt x="35" y="216"/>
                        </a:lnTo>
                        <a:lnTo>
                          <a:pt x="35" y="210"/>
                        </a:lnTo>
                        <a:lnTo>
                          <a:pt x="32" y="205"/>
                        </a:lnTo>
                        <a:lnTo>
                          <a:pt x="24" y="192"/>
                        </a:lnTo>
                        <a:lnTo>
                          <a:pt x="22" y="186"/>
                        </a:lnTo>
                        <a:lnTo>
                          <a:pt x="13" y="179"/>
                        </a:lnTo>
                        <a:lnTo>
                          <a:pt x="12" y="166"/>
                        </a:lnTo>
                        <a:lnTo>
                          <a:pt x="7" y="157"/>
                        </a:lnTo>
                        <a:lnTo>
                          <a:pt x="0" y="147"/>
                        </a:lnTo>
                        <a:lnTo>
                          <a:pt x="12" y="138"/>
                        </a:lnTo>
                        <a:lnTo>
                          <a:pt x="22" y="132"/>
                        </a:lnTo>
                        <a:lnTo>
                          <a:pt x="12" y="127"/>
                        </a:lnTo>
                        <a:lnTo>
                          <a:pt x="8" y="113"/>
                        </a:lnTo>
                        <a:lnTo>
                          <a:pt x="11" y="103"/>
                        </a:lnTo>
                        <a:lnTo>
                          <a:pt x="22" y="95"/>
                        </a:lnTo>
                        <a:lnTo>
                          <a:pt x="34" y="89"/>
                        </a:lnTo>
                        <a:lnTo>
                          <a:pt x="43" y="74"/>
                        </a:lnTo>
                        <a:lnTo>
                          <a:pt x="49" y="65"/>
                        </a:lnTo>
                        <a:lnTo>
                          <a:pt x="47" y="54"/>
                        </a:lnTo>
                        <a:lnTo>
                          <a:pt x="47" y="44"/>
                        </a:lnTo>
                        <a:lnTo>
                          <a:pt x="55" y="18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52" name="Freeform 10"/>
                  <p:cNvSpPr>
                    <a:spLocks/>
                  </p:cNvSpPr>
                  <p:nvPr/>
                </p:nvSpPr>
                <p:spPr bwMode="auto">
                  <a:xfrm>
                    <a:off x="1666" y="3541"/>
                    <a:ext cx="53" cy="20"/>
                  </a:xfrm>
                  <a:custGeom>
                    <a:avLst/>
                    <a:gdLst>
                      <a:gd name="T0" fmla="*/ 17 w 53"/>
                      <a:gd name="T1" fmla="*/ 0 h 20"/>
                      <a:gd name="T2" fmla="*/ 0 w 53"/>
                      <a:gd name="T3" fmla="*/ 11 h 20"/>
                      <a:gd name="T4" fmla="*/ 11 w 53"/>
                      <a:gd name="T5" fmla="*/ 19 h 20"/>
                      <a:gd name="T6" fmla="*/ 33 w 53"/>
                      <a:gd name="T7" fmla="*/ 19 h 20"/>
                      <a:gd name="T8" fmla="*/ 52 w 53"/>
                      <a:gd name="T9" fmla="*/ 19 h 20"/>
                      <a:gd name="T10" fmla="*/ 34 w 53"/>
                      <a:gd name="T11" fmla="*/ 8 h 20"/>
                      <a:gd name="T12" fmla="*/ 17 w 53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3"/>
                      <a:gd name="T22" fmla="*/ 0 h 20"/>
                      <a:gd name="T23" fmla="*/ 53 w 53"/>
                      <a:gd name="T24" fmla="*/ 20 h 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3" h="20">
                        <a:moveTo>
                          <a:pt x="17" y="0"/>
                        </a:moveTo>
                        <a:lnTo>
                          <a:pt x="0" y="11"/>
                        </a:lnTo>
                        <a:lnTo>
                          <a:pt x="11" y="19"/>
                        </a:lnTo>
                        <a:lnTo>
                          <a:pt x="33" y="19"/>
                        </a:lnTo>
                        <a:lnTo>
                          <a:pt x="52" y="19"/>
                        </a:lnTo>
                        <a:lnTo>
                          <a:pt x="34" y="8"/>
                        </a:lnTo>
                        <a:lnTo>
                          <a:pt x="17" y="0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1309" y="2059"/>
                  <a:ext cx="661" cy="876"/>
                  <a:chOff x="1309" y="2059"/>
                  <a:chExt cx="661" cy="876"/>
                </a:xfrm>
              </p:grpSpPr>
              <p:sp>
                <p:nvSpPr>
                  <p:cNvPr id="12338" name="Freeform 12"/>
                  <p:cNvSpPr>
                    <a:spLocks/>
                  </p:cNvSpPr>
                  <p:nvPr/>
                </p:nvSpPr>
                <p:spPr bwMode="auto">
                  <a:xfrm>
                    <a:off x="1672" y="2355"/>
                    <a:ext cx="18" cy="24"/>
                  </a:xfrm>
                  <a:custGeom>
                    <a:avLst/>
                    <a:gdLst>
                      <a:gd name="T0" fmla="*/ 0 w 18"/>
                      <a:gd name="T1" fmla="*/ 16 h 24"/>
                      <a:gd name="T2" fmla="*/ 17 w 18"/>
                      <a:gd name="T3" fmla="*/ 23 h 24"/>
                      <a:gd name="T4" fmla="*/ 16 w 18"/>
                      <a:gd name="T5" fmla="*/ 15 h 24"/>
                      <a:gd name="T6" fmla="*/ 17 w 18"/>
                      <a:gd name="T7" fmla="*/ 3 h 24"/>
                      <a:gd name="T8" fmla="*/ 9 w 18"/>
                      <a:gd name="T9" fmla="*/ 0 h 24"/>
                      <a:gd name="T10" fmla="*/ 6 w 18"/>
                      <a:gd name="T11" fmla="*/ 9 h 24"/>
                      <a:gd name="T12" fmla="*/ 0 w 18"/>
                      <a:gd name="T13" fmla="*/ 16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"/>
                      <a:gd name="T22" fmla="*/ 0 h 24"/>
                      <a:gd name="T23" fmla="*/ 18 w 18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" h="24">
                        <a:moveTo>
                          <a:pt x="0" y="16"/>
                        </a:moveTo>
                        <a:lnTo>
                          <a:pt x="17" y="23"/>
                        </a:lnTo>
                        <a:lnTo>
                          <a:pt x="16" y="15"/>
                        </a:lnTo>
                        <a:lnTo>
                          <a:pt x="17" y="3"/>
                        </a:lnTo>
                        <a:lnTo>
                          <a:pt x="9" y="0"/>
                        </a:lnTo>
                        <a:lnTo>
                          <a:pt x="6" y="9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7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309" y="2059"/>
                    <a:ext cx="661" cy="876"/>
                    <a:chOff x="1309" y="2059"/>
                    <a:chExt cx="661" cy="876"/>
                  </a:xfrm>
                </p:grpSpPr>
                <p:sp>
                  <p:nvSpPr>
                    <p:cNvPr id="12340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309" y="2059"/>
                      <a:ext cx="474" cy="876"/>
                    </a:xfrm>
                    <a:custGeom>
                      <a:avLst/>
                      <a:gdLst>
                        <a:gd name="T0" fmla="*/ 207 w 474"/>
                        <a:gd name="T1" fmla="*/ 840 h 876"/>
                        <a:gd name="T2" fmla="*/ 196 w 474"/>
                        <a:gd name="T3" fmla="*/ 797 h 876"/>
                        <a:gd name="T4" fmla="*/ 194 w 474"/>
                        <a:gd name="T5" fmla="*/ 759 h 876"/>
                        <a:gd name="T6" fmla="*/ 163 w 474"/>
                        <a:gd name="T7" fmla="*/ 734 h 876"/>
                        <a:gd name="T8" fmla="*/ 155 w 474"/>
                        <a:gd name="T9" fmla="*/ 694 h 876"/>
                        <a:gd name="T10" fmla="*/ 121 w 474"/>
                        <a:gd name="T11" fmla="*/ 709 h 876"/>
                        <a:gd name="T12" fmla="*/ 103 w 474"/>
                        <a:gd name="T13" fmla="*/ 656 h 876"/>
                        <a:gd name="T14" fmla="*/ 119 w 474"/>
                        <a:gd name="T15" fmla="*/ 622 h 876"/>
                        <a:gd name="T16" fmla="*/ 153 w 474"/>
                        <a:gd name="T17" fmla="*/ 597 h 876"/>
                        <a:gd name="T18" fmla="*/ 182 w 474"/>
                        <a:gd name="T19" fmla="*/ 619 h 876"/>
                        <a:gd name="T20" fmla="*/ 215 w 474"/>
                        <a:gd name="T21" fmla="*/ 619 h 876"/>
                        <a:gd name="T22" fmla="*/ 236 w 474"/>
                        <a:gd name="T23" fmla="*/ 664 h 876"/>
                        <a:gd name="T24" fmla="*/ 251 w 474"/>
                        <a:gd name="T25" fmla="*/ 686 h 876"/>
                        <a:gd name="T26" fmla="*/ 255 w 474"/>
                        <a:gd name="T27" fmla="*/ 647 h 876"/>
                        <a:gd name="T28" fmla="*/ 260 w 474"/>
                        <a:gd name="T29" fmla="*/ 611 h 876"/>
                        <a:gd name="T30" fmla="*/ 289 w 474"/>
                        <a:gd name="T31" fmla="*/ 605 h 876"/>
                        <a:gd name="T32" fmla="*/ 321 w 474"/>
                        <a:gd name="T33" fmla="*/ 581 h 876"/>
                        <a:gd name="T34" fmla="*/ 336 w 474"/>
                        <a:gd name="T35" fmla="*/ 547 h 876"/>
                        <a:gd name="T36" fmla="*/ 362 w 474"/>
                        <a:gd name="T37" fmla="*/ 529 h 876"/>
                        <a:gd name="T38" fmla="*/ 411 w 474"/>
                        <a:gd name="T39" fmla="*/ 511 h 876"/>
                        <a:gd name="T40" fmla="*/ 412 w 474"/>
                        <a:gd name="T41" fmla="*/ 499 h 876"/>
                        <a:gd name="T42" fmla="*/ 400 w 474"/>
                        <a:gd name="T43" fmla="*/ 467 h 876"/>
                        <a:gd name="T44" fmla="*/ 471 w 474"/>
                        <a:gd name="T45" fmla="*/ 440 h 876"/>
                        <a:gd name="T46" fmla="*/ 451 w 474"/>
                        <a:gd name="T47" fmla="*/ 405 h 876"/>
                        <a:gd name="T48" fmla="*/ 432 w 474"/>
                        <a:gd name="T49" fmla="*/ 386 h 876"/>
                        <a:gd name="T50" fmla="*/ 390 w 474"/>
                        <a:gd name="T51" fmla="*/ 336 h 876"/>
                        <a:gd name="T52" fmla="*/ 361 w 474"/>
                        <a:gd name="T53" fmla="*/ 398 h 876"/>
                        <a:gd name="T54" fmla="*/ 342 w 474"/>
                        <a:gd name="T55" fmla="*/ 420 h 876"/>
                        <a:gd name="T56" fmla="*/ 332 w 474"/>
                        <a:gd name="T57" fmla="*/ 400 h 876"/>
                        <a:gd name="T58" fmla="*/ 298 w 474"/>
                        <a:gd name="T59" fmla="*/ 346 h 876"/>
                        <a:gd name="T60" fmla="*/ 341 w 474"/>
                        <a:gd name="T61" fmla="*/ 303 h 876"/>
                        <a:gd name="T62" fmla="*/ 383 w 474"/>
                        <a:gd name="T63" fmla="*/ 291 h 876"/>
                        <a:gd name="T64" fmla="*/ 397 w 474"/>
                        <a:gd name="T65" fmla="*/ 270 h 876"/>
                        <a:gd name="T66" fmla="*/ 368 w 474"/>
                        <a:gd name="T67" fmla="*/ 265 h 876"/>
                        <a:gd name="T68" fmla="*/ 368 w 474"/>
                        <a:gd name="T69" fmla="*/ 238 h 876"/>
                        <a:gd name="T70" fmla="*/ 314 w 474"/>
                        <a:gd name="T71" fmla="*/ 152 h 876"/>
                        <a:gd name="T72" fmla="*/ 305 w 474"/>
                        <a:gd name="T73" fmla="*/ 77 h 876"/>
                        <a:gd name="T74" fmla="*/ 275 w 474"/>
                        <a:gd name="T75" fmla="*/ 22 h 876"/>
                        <a:gd name="T76" fmla="*/ 246 w 474"/>
                        <a:gd name="T77" fmla="*/ 24 h 876"/>
                        <a:gd name="T78" fmla="*/ 213 w 474"/>
                        <a:gd name="T79" fmla="*/ 12 h 876"/>
                        <a:gd name="T80" fmla="*/ 153 w 474"/>
                        <a:gd name="T81" fmla="*/ 46 h 876"/>
                        <a:gd name="T82" fmla="*/ 150 w 474"/>
                        <a:gd name="T83" fmla="*/ 61 h 876"/>
                        <a:gd name="T84" fmla="*/ 182 w 474"/>
                        <a:gd name="T85" fmla="*/ 92 h 876"/>
                        <a:gd name="T86" fmla="*/ 185 w 474"/>
                        <a:gd name="T87" fmla="*/ 140 h 876"/>
                        <a:gd name="T88" fmla="*/ 137 w 474"/>
                        <a:gd name="T89" fmla="*/ 222 h 876"/>
                        <a:gd name="T90" fmla="*/ 98 w 474"/>
                        <a:gd name="T91" fmla="*/ 288 h 876"/>
                        <a:gd name="T92" fmla="*/ 65 w 474"/>
                        <a:gd name="T93" fmla="*/ 324 h 876"/>
                        <a:gd name="T94" fmla="*/ 26 w 474"/>
                        <a:gd name="T95" fmla="*/ 385 h 876"/>
                        <a:gd name="T96" fmla="*/ 9 w 474"/>
                        <a:gd name="T97" fmla="*/ 418 h 876"/>
                        <a:gd name="T98" fmla="*/ 10 w 474"/>
                        <a:gd name="T99" fmla="*/ 471 h 876"/>
                        <a:gd name="T100" fmla="*/ 4 w 474"/>
                        <a:gd name="T101" fmla="*/ 547 h 876"/>
                        <a:gd name="T102" fmla="*/ 14 w 474"/>
                        <a:gd name="T103" fmla="*/ 538 h 876"/>
                        <a:gd name="T104" fmla="*/ 26 w 474"/>
                        <a:gd name="T105" fmla="*/ 506 h 876"/>
                        <a:gd name="T106" fmla="*/ 22 w 474"/>
                        <a:gd name="T107" fmla="*/ 555 h 876"/>
                        <a:gd name="T108" fmla="*/ 34 w 474"/>
                        <a:gd name="T109" fmla="*/ 611 h 876"/>
                        <a:gd name="T110" fmla="*/ 34 w 474"/>
                        <a:gd name="T111" fmla="*/ 659 h 876"/>
                        <a:gd name="T112" fmla="*/ 73 w 474"/>
                        <a:gd name="T113" fmla="*/ 717 h 876"/>
                        <a:gd name="T114" fmla="*/ 106 w 474"/>
                        <a:gd name="T115" fmla="*/ 739 h 876"/>
                        <a:gd name="T116" fmla="*/ 144 w 474"/>
                        <a:gd name="T117" fmla="*/ 778 h 876"/>
                        <a:gd name="T118" fmla="*/ 169 w 474"/>
                        <a:gd name="T119" fmla="*/ 818 h 876"/>
                        <a:gd name="T120" fmla="*/ 213 w 474"/>
                        <a:gd name="T121" fmla="*/ 862 h 876"/>
                        <a:gd name="T122" fmla="*/ 239 w 474"/>
                        <a:gd name="T123" fmla="*/ 875 h 87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474"/>
                        <a:gd name="T187" fmla="*/ 0 h 876"/>
                        <a:gd name="T188" fmla="*/ 474 w 474"/>
                        <a:gd name="T189" fmla="*/ 876 h 87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474" h="876">
                          <a:moveTo>
                            <a:pt x="245" y="855"/>
                          </a:moveTo>
                          <a:lnTo>
                            <a:pt x="225" y="836"/>
                          </a:lnTo>
                          <a:lnTo>
                            <a:pt x="207" y="840"/>
                          </a:lnTo>
                          <a:lnTo>
                            <a:pt x="191" y="823"/>
                          </a:lnTo>
                          <a:lnTo>
                            <a:pt x="187" y="805"/>
                          </a:lnTo>
                          <a:lnTo>
                            <a:pt x="196" y="797"/>
                          </a:lnTo>
                          <a:lnTo>
                            <a:pt x="196" y="791"/>
                          </a:lnTo>
                          <a:lnTo>
                            <a:pt x="203" y="780"/>
                          </a:lnTo>
                          <a:lnTo>
                            <a:pt x="194" y="759"/>
                          </a:lnTo>
                          <a:lnTo>
                            <a:pt x="181" y="758"/>
                          </a:lnTo>
                          <a:lnTo>
                            <a:pt x="162" y="744"/>
                          </a:lnTo>
                          <a:lnTo>
                            <a:pt x="163" y="734"/>
                          </a:lnTo>
                          <a:lnTo>
                            <a:pt x="180" y="709"/>
                          </a:lnTo>
                          <a:lnTo>
                            <a:pt x="175" y="703"/>
                          </a:lnTo>
                          <a:lnTo>
                            <a:pt x="155" y="694"/>
                          </a:lnTo>
                          <a:lnTo>
                            <a:pt x="144" y="703"/>
                          </a:lnTo>
                          <a:lnTo>
                            <a:pt x="139" y="711"/>
                          </a:lnTo>
                          <a:lnTo>
                            <a:pt x="121" y="709"/>
                          </a:lnTo>
                          <a:lnTo>
                            <a:pt x="108" y="702"/>
                          </a:lnTo>
                          <a:lnTo>
                            <a:pt x="94" y="676"/>
                          </a:lnTo>
                          <a:lnTo>
                            <a:pt x="103" y="656"/>
                          </a:lnTo>
                          <a:lnTo>
                            <a:pt x="106" y="639"/>
                          </a:lnTo>
                          <a:lnTo>
                            <a:pt x="110" y="631"/>
                          </a:lnTo>
                          <a:lnTo>
                            <a:pt x="119" y="622"/>
                          </a:lnTo>
                          <a:lnTo>
                            <a:pt x="126" y="613"/>
                          </a:lnTo>
                          <a:lnTo>
                            <a:pt x="139" y="602"/>
                          </a:lnTo>
                          <a:lnTo>
                            <a:pt x="153" y="597"/>
                          </a:lnTo>
                          <a:lnTo>
                            <a:pt x="163" y="605"/>
                          </a:lnTo>
                          <a:lnTo>
                            <a:pt x="175" y="609"/>
                          </a:lnTo>
                          <a:lnTo>
                            <a:pt x="182" y="619"/>
                          </a:lnTo>
                          <a:lnTo>
                            <a:pt x="191" y="617"/>
                          </a:lnTo>
                          <a:lnTo>
                            <a:pt x="205" y="613"/>
                          </a:lnTo>
                          <a:lnTo>
                            <a:pt x="215" y="619"/>
                          </a:lnTo>
                          <a:lnTo>
                            <a:pt x="236" y="639"/>
                          </a:lnTo>
                          <a:lnTo>
                            <a:pt x="229" y="655"/>
                          </a:lnTo>
                          <a:lnTo>
                            <a:pt x="236" y="664"/>
                          </a:lnTo>
                          <a:lnTo>
                            <a:pt x="236" y="669"/>
                          </a:lnTo>
                          <a:lnTo>
                            <a:pt x="243" y="677"/>
                          </a:lnTo>
                          <a:lnTo>
                            <a:pt x="251" y="686"/>
                          </a:lnTo>
                          <a:lnTo>
                            <a:pt x="255" y="681"/>
                          </a:lnTo>
                          <a:lnTo>
                            <a:pt x="255" y="667"/>
                          </a:lnTo>
                          <a:lnTo>
                            <a:pt x="255" y="647"/>
                          </a:lnTo>
                          <a:lnTo>
                            <a:pt x="255" y="628"/>
                          </a:lnTo>
                          <a:lnTo>
                            <a:pt x="251" y="622"/>
                          </a:lnTo>
                          <a:lnTo>
                            <a:pt x="260" y="611"/>
                          </a:lnTo>
                          <a:lnTo>
                            <a:pt x="273" y="609"/>
                          </a:lnTo>
                          <a:lnTo>
                            <a:pt x="280" y="602"/>
                          </a:lnTo>
                          <a:lnTo>
                            <a:pt x="289" y="605"/>
                          </a:lnTo>
                          <a:lnTo>
                            <a:pt x="299" y="597"/>
                          </a:lnTo>
                          <a:lnTo>
                            <a:pt x="311" y="584"/>
                          </a:lnTo>
                          <a:lnTo>
                            <a:pt x="321" y="581"/>
                          </a:lnTo>
                          <a:lnTo>
                            <a:pt x="316" y="571"/>
                          </a:lnTo>
                          <a:lnTo>
                            <a:pt x="327" y="558"/>
                          </a:lnTo>
                          <a:lnTo>
                            <a:pt x="336" y="547"/>
                          </a:lnTo>
                          <a:lnTo>
                            <a:pt x="345" y="542"/>
                          </a:lnTo>
                          <a:lnTo>
                            <a:pt x="365" y="544"/>
                          </a:lnTo>
                          <a:lnTo>
                            <a:pt x="362" y="529"/>
                          </a:lnTo>
                          <a:lnTo>
                            <a:pt x="380" y="519"/>
                          </a:lnTo>
                          <a:lnTo>
                            <a:pt x="397" y="513"/>
                          </a:lnTo>
                          <a:lnTo>
                            <a:pt x="411" y="511"/>
                          </a:lnTo>
                          <a:lnTo>
                            <a:pt x="407" y="525"/>
                          </a:lnTo>
                          <a:lnTo>
                            <a:pt x="421" y="508"/>
                          </a:lnTo>
                          <a:lnTo>
                            <a:pt x="412" y="499"/>
                          </a:lnTo>
                          <a:lnTo>
                            <a:pt x="412" y="478"/>
                          </a:lnTo>
                          <a:lnTo>
                            <a:pt x="397" y="478"/>
                          </a:lnTo>
                          <a:lnTo>
                            <a:pt x="400" y="467"/>
                          </a:lnTo>
                          <a:lnTo>
                            <a:pt x="448" y="468"/>
                          </a:lnTo>
                          <a:lnTo>
                            <a:pt x="473" y="451"/>
                          </a:lnTo>
                          <a:lnTo>
                            <a:pt x="471" y="440"/>
                          </a:lnTo>
                          <a:lnTo>
                            <a:pt x="459" y="428"/>
                          </a:lnTo>
                          <a:lnTo>
                            <a:pt x="460" y="409"/>
                          </a:lnTo>
                          <a:lnTo>
                            <a:pt x="451" y="405"/>
                          </a:lnTo>
                          <a:lnTo>
                            <a:pt x="447" y="392"/>
                          </a:lnTo>
                          <a:lnTo>
                            <a:pt x="441" y="384"/>
                          </a:lnTo>
                          <a:lnTo>
                            <a:pt x="432" y="386"/>
                          </a:lnTo>
                          <a:lnTo>
                            <a:pt x="412" y="372"/>
                          </a:lnTo>
                          <a:lnTo>
                            <a:pt x="409" y="356"/>
                          </a:lnTo>
                          <a:lnTo>
                            <a:pt x="390" y="336"/>
                          </a:lnTo>
                          <a:lnTo>
                            <a:pt x="366" y="360"/>
                          </a:lnTo>
                          <a:lnTo>
                            <a:pt x="366" y="390"/>
                          </a:lnTo>
                          <a:lnTo>
                            <a:pt x="361" y="398"/>
                          </a:lnTo>
                          <a:lnTo>
                            <a:pt x="351" y="400"/>
                          </a:lnTo>
                          <a:lnTo>
                            <a:pt x="344" y="405"/>
                          </a:lnTo>
                          <a:lnTo>
                            <a:pt x="342" y="420"/>
                          </a:lnTo>
                          <a:lnTo>
                            <a:pt x="334" y="437"/>
                          </a:lnTo>
                          <a:lnTo>
                            <a:pt x="324" y="420"/>
                          </a:lnTo>
                          <a:lnTo>
                            <a:pt x="332" y="400"/>
                          </a:lnTo>
                          <a:lnTo>
                            <a:pt x="329" y="384"/>
                          </a:lnTo>
                          <a:lnTo>
                            <a:pt x="318" y="379"/>
                          </a:lnTo>
                          <a:lnTo>
                            <a:pt x="298" y="346"/>
                          </a:lnTo>
                          <a:lnTo>
                            <a:pt x="299" y="335"/>
                          </a:lnTo>
                          <a:lnTo>
                            <a:pt x="324" y="303"/>
                          </a:lnTo>
                          <a:lnTo>
                            <a:pt x="341" y="303"/>
                          </a:lnTo>
                          <a:lnTo>
                            <a:pt x="356" y="300"/>
                          </a:lnTo>
                          <a:lnTo>
                            <a:pt x="363" y="287"/>
                          </a:lnTo>
                          <a:lnTo>
                            <a:pt x="383" y="291"/>
                          </a:lnTo>
                          <a:lnTo>
                            <a:pt x="388" y="282"/>
                          </a:lnTo>
                          <a:lnTo>
                            <a:pt x="407" y="283"/>
                          </a:lnTo>
                          <a:lnTo>
                            <a:pt x="397" y="270"/>
                          </a:lnTo>
                          <a:lnTo>
                            <a:pt x="394" y="252"/>
                          </a:lnTo>
                          <a:lnTo>
                            <a:pt x="380" y="271"/>
                          </a:lnTo>
                          <a:lnTo>
                            <a:pt x="368" y="265"/>
                          </a:lnTo>
                          <a:lnTo>
                            <a:pt x="384" y="244"/>
                          </a:lnTo>
                          <a:lnTo>
                            <a:pt x="383" y="222"/>
                          </a:lnTo>
                          <a:lnTo>
                            <a:pt x="368" y="238"/>
                          </a:lnTo>
                          <a:lnTo>
                            <a:pt x="356" y="252"/>
                          </a:lnTo>
                          <a:lnTo>
                            <a:pt x="311" y="217"/>
                          </a:lnTo>
                          <a:lnTo>
                            <a:pt x="314" y="152"/>
                          </a:lnTo>
                          <a:lnTo>
                            <a:pt x="294" y="132"/>
                          </a:lnTo>
                          <a:lnTo>
                            <a:pt x="292" y="107"/>
                          </a:lnTo>
                          <a:lnTo>
                            <a:pt x="305" y="77"/>
                          </a:lnTo>
                          <a:lnTo>
                            <a:pt x="310" y="42"/>
                          </a:lnTo>
                          <a:lnTo>
                            <a:pt x="292" y="23"/>
                          </a:lnTo>
                          <a:lnTo>
                            <a:pt x="275" y="22"/>
                          </a:lnTo>
                          <a:lnTo>
                            <a:pt x="264" y="15"/>
                          </a:lnTo>
                          <a:lnTo>
                            <a:pt x="262" y="0"/>
                          </a:lnTo>
                          <a:lnTo>
                            <a:pt x="246" y="24"/>
                          </a:lnTo>
                          <a:lnTo>
                            <a:pt x="230" y="26"/>
                          </a:lnTo>
                          <a:lnTo>
                            <a:pt x="225" y="7"/>
                          </a:lnTo>
                          <a:lnTo>
                            <a:pt x="213" y="12"/>
                          </a:lnTo>
                          <a:lnTo>
                            <a:pt x="200" y="14"/>
                          </a:lnTo>
                          <a:lnTo>
                            <a:pt x="164" y="51"/>
                          </a:lnTo>
                          <a:lnTo>
                            <a:pt x="153" y="46"/>
                          </a:lnTo>
                          <a:lnTo>
                            <a:pt x="137" y="19"/>
                          </a:lnTo>
                          <a:lnTo>
                            <a:pt x="138" y="42"/>
                          </a:lnTo>
                          <a:lnTo>
                            <a:pt x="150" y="61"/>
                          </a:lnTo>
                          <a:lnTo>
                            <a:pt x="169" y="75"/>
                          </a:lnTo>
                          <a:lnTo>
                            <a:pt x="181" y="77"/>
                          </a:lnTo>
                          <a:lnTo>
                            <a:pt x="182" y="92"/>
                          </a:lnTo>
                          <a:lnTo>
                            <a:pt x="190" y="105"/>
                          </a:lnTo>
                          <a:lnTo>
                            <a:pt x="185" y="117"/>
                          </a:lnTo>
                          <a:lnTo>
                            <a:pt x="185" y="140"/>
                          </a:lnTo>
                          <a:lnTo>
                            <a:pt x="175" y="173"/>
                          </a:lnTo>
                          <a:lnTo>
                            <a:pt x="149" y="219"/>
                          </a:lnTo>
                          <a:lnTo>
                            <a:pt x="137" y="222"/>
                          </a:lnTo>
                          <a:lnTo>
                            <a:pt x="117" y="267"/>
                          </a:lnTo>
                          <a:lnTo>
                            <a:pt x="111" y="293"/>
                          </a:lnTo>
                          <a:lnTo>
                            <a:pt x="98" y="288"/>
                          </a:lnTo>
                          <a:lnTo>
                            <a:pt x="97" y="297"/>
                          </a:lnTo>
                          <a:lnTo>
                            <a:pt x="82" y="314"/>
                          </a:lnTo>
                          <a:lnTo>
                            <a:pt x="65" y="324"/>
                          </a:lnTo>
                          <a:lnTo>
                            <a:pt x="42" y="347"/>
                          </a:lnTo>
                          <a:lnTo>
                            <a:pt x="25" y="368"/>
                          </a:lnTo>
                          <a:lnTo>
                            <a:pt x="26" y="385"/>
                          </a:lnTo>
                          <a:lnTo>
                            <a:pt x="20" y="394"/>
                          </a:lnTo>
                          <a:lnTo>
                            <a:pt x="12" y="404"/>
                          </a:lnTo>
                          <a:lnTo>
                            <a:pt x="9" y="418"/>
                          </a:lnTo>
                          <a:lnTo>
                            <a:pt x="12" y="434"/>
                          </a:lnTo>
                          <a:lnTo>
                            <a:pt x="17" y="459"/>
                          </a:lnTo>
                          <a:lnTo>
                            <a:pt x="10" y="471"/>
                          </a:lnTo>
                          <a:lnTo>
                            <a:pt x="3" y="497"/>
                          </a:lnTo>
                          <a:lnTo>
                            <a:pt x="0" y="532"/>
                          </a:lnTo>
                          <a:lnTo>
                            <a:pt x="4" y="547"/>
                          </a:lnTo>
                          <a:lnTo>
                            <a:pt x="1" y="577"/>
                          </a:lnTo>
                          <a:lnTo>
                            <a:pt x="10" y="588"/>
                          </a:lnTo>
                          <a:lnTo>
                            <a:pt x="14" y="538"/>
                          </a:lnTo>
                          <a:lnTo>
                            <a:pt x="14" y="502"/>
                          </a:lnTo>
                          <a:lnTo>
                            <a:pt x="24" y="489"/>
                          </a:lnTo>
                          <a:lnTo>
                            <a:pt x="26" y="506"/>
                          </a:lnTo>
                          <a:lnTo>
                            <a:pt x="23" y="518"/>
                          </a:lnTo>
                          <a:lnTo>
                            <a:pt x="23" y="532"/>
                          </a:lnTo>
                          <a:lnTo>
                            <a:pt x="22" y="555"/>
                          </a:lnTo>
                          <a:lnTo>
                            <a:pt x="29" y="578"/>
                          </a:lnTo>
                          <a:lnTo>
                            <a:pt x="31" y="600"/>
                          </a:lnTo>
                          <a:lnTo>
                            <a:pt x="34" y="611"/>
                          </a:lnTo>
                          <a:lnTo>
                            <a:pt x="37" y="624"/>
                          </a:lnTo>
                          <a:lnTo>
                            <a:pt x="31" y="639"/>
                          </a:lnTo>
                          <a:lnTo>
                            <a:pt x="34" y="659"/>
                          </a:lnTo>
                          <a:lnTo>
                            <a:pt x="41" y="683"/>
                          </a:lnTo>
                          <a:lnTo>
                            <a:pt x="56" y="697"/>
                          </a:lnTo>
                          <a:lnTo>
                            <a:pt x="73" y="717"/>
                          </a:lnTo>
                          <a:lnTo>
                            <a:pt x="86" y="731"/>
                          </a:lnTo>
                          <a:lnTo>
                            <a:pt x="94" y="729"/>
                          </a:lnTo>
                          <a:lnTo>
                            <a:pt x="106" y="739"/>
                          </a:lnTo>
                          <a:lnTo>
                            <a:pt x="114" y="744"/>
                          </a:lnTo>
                          <a:lnTo>
                            <a:pt x="120" y="756"/>
                          </a:lnTo>
                          <a:lnTo>
                            <a:pt x="144" y="778"/>
                          </a:lnTo>
                          <a:lnTo>
                            <a:pt x="153" y="781"/>
                          </a:lnTo>
                          <a:lnTo>
                            <a:pt x="169" y="796"/>
                          </a:lnTo>
                          <a:lnTo>
                            <a:pt x="169" y="818"/>
                          </a:lnTo>
                          <a:lnTo>
                            <a:pt x="187" y="840"/>
                          </a:lnTo>
                          <a:lnTo>
                            <a:pt x="205" y="860"/>
                          </a:lnTo>
                          <a:lnTo>
                            <a:pt x="213" y="862"/>
                          </a:lnTo>
                          <a:lnTo>
                            <a:pt x="222" y="855"/>
                          </a:lnTo>
                          <a:lnTo>
                            <a:pt x="226" y="853"/>
                          </a:lnTo>
                          <a:lnTo>
                            <a:pt x="239" y="875"/>
                          </a:lnTo>
                          <a:lnTo>
                            <a:pt x="245" y="855"/>
                          </a:lnTo>
                        </a:path>
                      </a:pathLst>
                    </a:custGeom>
                    <a:solidFill>
                      <a:srgbClr val="00186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41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517" y="2751"/>
                      <a:ext cx="83" cy="56"/>
                    </a:xfrm>
                    <a:custGeom>
                      <a:avLst/>
                      <a:gdLst>
                        <a:gd name="T0" fmla="*/ 2 w 83"/>
                        <a:gd name="T1" fmla="*/ 0 h 56"/>
                        <a:gd name="T2" fmla="*/ 24 w 83"/>
                        <a:gd name="T3" fmla="*/ 4 h 56"/>
                        <a:gd name="T4" fmla="*/ 38 w 83"/>
                        <a:gd name="T5" fmla="*/ 17 h 56"/>
                        <a:gd name="T6" fmla="*/ 47 w 83"/>
                        <a:gd name="T7" fmla="*/ 25 h 56"/>
                        <a:gd name="T8" fmla="*/ 53 w 83"/>
                        <a:gd name="T9" fmla="*/ 26 h 56"/>
                        <a:gd name="T10" fmla="*/ 65 w 83"/>
                        <a:gd name="T11" fmla="*/ 36 h 56"/>
                        <a:gd name="T12" fmla="*/ 73 w 83"/>
                        <a:gd name="T13" fmla="*/ 47 h 56"/>
                        <a:gd name="T14" fmla="*/ 82 w 83"/>
                        <a:gd name="T15" fmla="*/ 55 h 56"/>
                        <a:gd name="T16" fmla="*/ 63 w 83"/>
                        <a:gd name="T17" fmla="*/ 55 h 56"/>
                        <a:gd name="T18" fmla="*/ 51 w 83"/>
                        <a:gd name="T19" fmla="*/ 42 h 56"/>
                        <a:gd name="T20" fmla="*/ 35 w 83"/>
                        <a:gd name="T21" fmla="*/ 37 h 56"/>
                        <a:gd name="T22" fmla="*/ 28 w 83"/>
                        <a:gd name="T23" fmla="*/ 26 h 56"/>
                        <a:gd name="T24" fmla="*/ 11 w 83"/>
                        <a:gd name="T25" fmla="*/ 20 h 56"/>
                        <a:gd name="T26" fmla="*/ 0 w 83"/>
                        <a:gd name="T27" fmla="*/ 13 h 56"/>
                        <a:gd name="T28" fmla="*/ 2 w 83"/>
                        <a:gd name="T29" fmla="*/ 0 h 5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3"/>
                        <a:gd name="T46" fmla="*/ 0 h 56"/>
                        <a:gd name="T47" fmla="*/ 83 w 83"/>
                        <a:gd name="T48" fmla="*/ 56 h 5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3" h="56">
                          <a:moveTo>
                            <a:pt x="2" y="0"/>
                          </a:moveTo>
                          <a:lnTo>
                            <a:pt x="24" y="4"/>
                          </a:lnTo>
                          <a:lnTo>
                            <a:pt x="38" y="17"/>
                          </a:lnTo>
                          <a:lnTo>
                            <a:pt x="47" y="25"/>
                          </a:lnTo>
                          <a:lnTo>
                            <a:pt x="53" y="26"/>
                          </a:lnTo>
                          <a:lnTo>
                            <a:pt x="65" y="36"/>
                          </a:lnTo>
                          <a:lnTo>
                            <a:pt x="73" y="47"/>
                          </a:lnTo>
                          <a:lnTo>
                            <a:pt x="82" y="55"/>
                          </a:lnTo>
                          <a:lnTo>
                            <a:pt x="63" y="55"/>
                          </a:lnTo>
                          <a:lnTo>
                            <a:pt x="51" y="42"/>
                          </a:lnTo>
                          <a:lnTo>
                            <a:pt x="35" y="37"/>
                          </a:lnTo>
                          <a:lnTo>
                            <a:pt x="28" y="26"/>
                          </a:lnTo>
                          <a:lnTo>
                            <a:pt x="11" y="20"/>
                          </a:lnTo>
                          <a:lnTo>
                            <a:pt x="0" y="1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0186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42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599" y="2809"/>
                      <a:ext cx="48" cy="26"/>
                    </a:xfrm>
                    <a:custGeom>
                      <a:avLst/>
                      <a:gdLst>
                        <a:gd name="T0" fmla="*/ 0 w 48"/>
                        <a:gd name="T1" fmla="*/ 14 h 26"/>
                        <a:gd name="T2" fmla="*/ 15 w 48"/>
                        <a:gd name="T3" fmla="*/ 0 h 26"/>
                        <a:gd name="T4" fmla="*/ 31 w 48"/>
                        <a:gd name="T5" fmla="*/ 2 h 26"/>
                        <a:gd name="T6" fmla="*/ 47 w 48"/>
                        <a:gd name="T7" fmla="*/ 17 h 26"/>
                        <a:gd name="T8" fmla="*/ 47 w 48"/>
                        <a:gd name="T9" fmla="*/ 23 h 26"/>
                        <a:gd name="T10" fmla="*/ 35 w 48"/>
                        <a:gd name="T11" fmla="*/ 25 h 26"/>
                        <a:gd name="T12" fmla="*/ 27 w 48"/>
                        <a:gd name="T13" fmla="*/ 20 h 26"/>
                        <a:gd name="T14" fmla="*/ 15 w 48"/>
                        <a:gd name="T15" fmla="*/ 20 h 26"/>
                        <a:gd name="T16" fmla="*/ 0 w 48"/>
                        <a:gd name="T17" fmla="*/ 14 h 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8"/>
                        <a:gd name="T28" fmla="*/ 0 h 26"/>
                        <a:gd name="T29" fmla="*/ 48 w 48"/>
                        <a:gd name="T30" fmla="*/ 26 h 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8" h="26">
                          <a:moveTo>
                            <a:pt x="0" y="14"/>
                          </a:moveTo>
                          <a:lnTo>
                            <a:pt x="15" y="0"/>
                          </a:lnTo>
                          <a:lnTo>
                            <a:pt x="31" y="2"/>
                          </a:lnTo>
                          <a:lnTo>
                            <a:pt x="47" y="17"/>
                          </a:lnTo>
                          <a:lnTo>
                            <a:pt x="47" y="23"/>
                          </a:lnTo>
                          <a:lnTo>
                            <a:pt x="35" y="25"/>
                          </a:lnTo>
                          <a:lnTo>
                            <a:pt x="27" y="20"/>
                          </a:lnTo>
                          <a:lnTo>
                            <a:pt x="15" y="20"/>
                          </a:lnTo>
                          <a:lnTo>
                            <a:pt x="0" y="14"/>
                          </a:lnTo>
                        </a:path>
                      </a:pathLst>
                    </a:custGeom>
                    <a:solidFill>
                      <a:srgbClr val="00186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4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629" y="2223"/>
                      <a:ext cx="47" cy="56"/>
                    </a:xfrm>
                    <a:custGeom>
                      <a:avLst/>
                      <a:gdLst>
                        <a:gd name="T0" fmla="*/ 11 w 47"/>
                        <a:gd name="T1" fmla="*/ 0 h 56"/>
                        <a:gd name="T2" fmla="*/ 23 w 47"/>
                        <a:gd name="T3" fmla="*/ 9 h 56"/>
                        <a:gd name="T4" fmla="*/ 26 w 47"/>
                        <a:gd name="T5" fmla="*/ 8 h 56"/>
                        <a:gd name="T6" fmla="*/ 44 w 47"/>
                        <a:gd name="T7" fmla="*/ 24 h 56"/>
                        <a:gd name="T8" fmla="*/ 46 w 47"/>
                        <a:gd name="T9" fmla="*/ 32 h 56"/>
                        <a:gd name="T10" fmla="*/ 39 w 47"/>
                        <a:gd name="T11" fmla="*/ 36 h 56"/>
                        <a:gd name="T12" fmla="*/ 39 w 47"/>
                        <a:gd name="T13" fmla="*/ 40 h 56"/>
                        <a:gd name="T14" fmla="*/ 33 w 47"/>
                        <a:gd name="T15" fmla="*/ 42 h 56"/>
                        <a:gd name="T16" fmla="*/ 33 w 47"/>
                        <a:gd name="T17" fmla="*/ 44 h 56"/>
                        <a:gd name="T18" fmla="*/ 27 w 47"/>
                        <a:gd name="T19" fmla="*/ 55 h 56"/>
                        <a:gd name="T20" fmla="*/ 20 w 47"/>
                        <a:gd name="T21" fmla="*/ 50 h 56"/>
                        <a:gd name="T22" fmla="*/ 14 w 47"/>
                        <a:gd name="T23" fmla="*/ 53 h 56"/>
                        <a:gd name="T24" fmla="*/ 0 w 47"/>
                        <a:gd name="T25" fmla="*/ 34 h 56"/>
                        <a:gd name="T26" fmla="*/ 8 w 47"/>
                        <a:gd name="T27" fmla="*/ 20 h 56"/>
                        <a:gd name="T28" fmla="*/ 11 w 47"/>
                        <a:gd name="T29" fmla="*/ 0 h 5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47"/>
                        <a:gd name="T46" fmla="*/ 0 h 56"/>
                        <a:gd name="T47" fmla="*/ 47 w 47"/>
                        <a:gd name="T48" fmla="*/ 56 h 5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47" h="56">
                          <a:moveTo>
                            <a:pt x="11" y="0"/>
                          </a:moveTo>
                          <a:lnTo>
                            <a:pt x="23" y="9"/>
                          </a:lnTo>
                          <a:lnTo>
                            <a:pt x="26" y="8"/>
                          </a:lnTo>
                          <a:lnTo>
                            <a:pt x="44" y="24"/>
                          </a:lnTo>
                          <a:lnTo>
                            <a:pt x="46" y="32"/>
                          </a:lnTo>
                          <a:lnTo>
                            <a:pt x="39" y="36"/>
                          </a:lnTo>
                          <a:lnTo>
                            <a:pt x="39" y="40"/>
                          </a:lnTo>
                          <a:lnTo>
                            <a:pt x="33" y="42"/>
                          </a:lnTo>
                          <a:lnTo>
                            <a:pt x="33" y="44"/>
                          </a:lnTo>
                          <a:lnTo>
                            <a:pt x="27" y="55"/>
                          </a:lnTo>
                          <a:lnTo>
                            <a:pt x="20" y="50"/>
                          </a:lnTo>
                          <a:lnTo>
                            <a:pt x="14" y="53"/>
                          </a:lnTo>
                          <a:lnTo>
                            <a:pt x="0" y="34"/>
                          </a:lnTo>
                          <a:lnTo>
                            <a:pt x="8" y="20"/>
                          </a:lnTo>
                          <a:lnTo>
                            <a:pt x="11" y="0"/>
                          </a:lnTo>
                        </a:path>
                      </a:pathLst>
                    </a:custGeom>
                    <a:solidFill>
                      <a:srgbClr val="00186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44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76" y="2210"/>
                      <a:ext cx="31" cy="27"/>
                    </a:xfrm>
                    <a:custGeom>
                      <a:avLst/>
                      <a:gdLst>
                        <a:gd name="T0" fmla="*/ 0 w 31"/>
                        <a:gd name="T1" fmla="*/ 15 h 27"/>
                        <a:gd name="T2" fmla="*/ 17 w 31"/>
                        <a:gd name="T3" fmla="*/ 26 h 27"/>
                        <a:gd name="T4" fmla="*/ 21 w 31"/>
                        <a:gd name="T5" fmla="*/ 21 h 27"/>
                        <a:gd name="T6" fmla="*/ 30 w 31"/>
                        <a:gd name="T7" fmla="*/ 10 h 27"/>
                        <a:gd name="T8" fmla="*/ 24 w 31"/>
                        <a:gd name="T9" fmla="*/ 3 h 27"/>
                        <a:gd name="T10" fmla="*/ 20 w 31"/>
                        <a:gd name="T11" fmla="*/ 7 h 27"/>
                        <a:gd name="T12" fmla="*/ 17 w 31"/>
                        <a:gd name="T13" fmla="*/ 0 h 27"/>
                        <a:gd name="T14" fmla="*/ 12 w 31"/>
                        <a:gd name="T15" fmla="*/ 8 h 27"/>
                        <a:gd name="T16" fmla="*/ 0 w 31"/>
                        <a:gd name="T17" fmla="*/ 15 h 2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1"/>
                        <a:gd name="T28" fmla="*/ 0 h 27"/>
                        <a:gd name="T29" fmla="*/ 31 w 31"/>
                        <a:gd name="T30" fmla="*/ 27 h 2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1" h="27">
                          <a:moveTo>
                            <a:pt x="0" y="15"/>
                          </a:moveTo>
                          <a:lnTo>
                            <a:pt x="17" y="26"/>
                          </a:lnTo>
                          <a:lnTo>
                            <a:pt x="21" y="21"/>
                          </a:lnTo>
                          <a:lnTo>
                            <a:pt x="30" y="10"/>
                          </a:lnTo>
                          <a:lnTo>
                            <a:pt x="24" y="3"/>
                          </a:lnTo>
                          <a:lnTo>
                            <a:pt x="20" y="7"/>
                          </a:lnTo>
                          <a:lnTo>
                            <a:pt x="17" y="0"/>
                          </a:lnTo>
                          <a:lnTo>
                            <a:pt x="12" y="8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solidFill>
                      <a:srgbClr val="00186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4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637" y="2200"/>
                      <a:ext cx="30" cy="20"/>
                    </a:xfrm>
                    <a:custGeom>
                      <a:avLst/>
                      <a:gdLst>
                        <a:gd name="T0" fmla="*/ 0 w 30"/>
                        <a:gd name="T1" fmla="*/ 1 h 20"/>
                        <a:gd name="T2" fmla="*/ 15 w 30"/>
                        <a:gd name="T3" fmla="*/ 0 h 20"/>
                        <a:gd name="T4" fmla="*/ 29 w 30"/>
                        <a:gd name="T5" fmla="*/ 18 h 20"/>
                        <a:gd name="T6" fmla="*/ 17 w 30"/>
                        <a:gd name="T7" fmla="*/ 19 h 20"/>
                        <a:gd name="T8" fmla="*/ 16 w 30"/>
                        <a:gd name="T9" fmla="*/ 15 h 20"/>
                        <a:gd name="T10" fmla="*/ 11 w 30"/>
                        <a:gd name="T11" fmla="*/ 19 h 20"/>
                        <a:gd name="T12" fmla="*/ 10 w 30"/>
                        <a:gd name="T13" fmla="*/ 19 h 20"/>
                        <a:gd name="T14" fmla="*/ 5 w 30"/>
                        <a:gd name="T15" fmla="*/ 15 h 20"/>
                        <a:gd name="T16" fmla="*/ 6 w 30"/>
                        <a:gd name="T17" fmla="*/ 10 h 20"/>
                        <a:gd name="T18" fmla="*/ 0 w 30"/>
                        <a:gd name="T19" fmla="*/ 1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0"/>
                        <a:gd name="T31" fmla="*/ 0 h 20"/>
                        <a:gd name="T32" fmla="*/ 30 w 30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0" h="20">
                          <a:moveTo>
                            <a:pt x="0" y="1"/>
                          </a:moveTo>
                          <a:lnTo>
                            <a:pt x="15" y="0"/>
                          </a:lnTo>
                          <a:lnTo>
                            <a:pt x="29" y="18"/>
                          </a:lnTo>
                          <a:lnTo>
                            <a:pt x="17" y="19"/>
                          </a:lnTo>
                          <a:lnTo>
                            <a:pt x="16" y="15"/>
                          </a:lnTo>
                          <a:lnTo>
                            <a:pt x="11" y="19"/>
                          </a:lnTo>
                          <a:lnTo>
                            <a:pt x="10" y="19"/>
                          </a:lnTo>
                          <a:lnTo>
                            <a:pt x="5" y="15"/>
                          </a:lnTo>
                          <a:lnTo>
                            <a:pt x="6" y="1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00186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46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703" y="2280"/>
                      <a:ext cx="74" cy="133"/>
                    </a:xfrm>
                    <a:custGeom>
                      <a:avLst/>
                      <a:gdLst>
                        <a:gd name="T0" fmla="*/ 32 w 74"/>
                        <a:gd name="T1" fmla="*/ 73 h 133"/>
                        <a:gd name="T2" fmla="*/ 19 w 74"/>
                        <a:gd name="T3" fmla="*/ 89 h 133"/>
                        <a:gd name="T4" fmla="*/ 15 w 74"/>
                        <a:gd name="T5" fmla="*/ 89 h 133"/>
                        <a:gd name="T6" fmla="*/ 10 w 74"/>
                        <a:gd name="T7" fmla="*/ 92 h 133"/>
                        <a:gd name="T8" fmla="*/ 3 w 74"/>
                        <a:gd name="T9" fmla="*/ 94 h 133"/>
                        <a:gd name="T10" fmla="*/ 3 w 74"/>
                        <a:gd name="T11" fmla="*/ 97 h 133"/>
                        <a:gd name="T12" fmla="*/ 13 w 74"/>
                        <a:gd name="T13" fmla="*/ 98 h 133"/>
                        <a:gd name="T14" fmla="*/ 17 w 74"/>
                        <a:gd name="T15" fmla="*/ 101 h 133"/>
                        <a:gd name="T16" fmla="*/ 20 w 74"/>
                        <a:gd name="T17" fmla="*/ 107 h 133"/>
                        <a:gd name="T18" fmla="*/ 20 w 74"/>
                        <a:gd name="T19" fmla="*/ 109 h 133"/>
                        <a:gd name="T20" fmla="*/ 28 w 74"/>
                        <a:gd name="T21" fmla="*/ 114 h 133"/>
                        <a:gd name="T22" fmla="*/ 28 w 74"/>
                        <a:gd name="T23" fmla="*/ 120 h 133"/>
                        <a:gd name="T24" fmla="*/ 32 w 74"/>
                        <a:gd name="T25" fmla="*/ 120 h 133"/>
                        <a:gd name="T26" fmla="*/ 45 w 74"/>
                        <a:gd name="T27" fmla="*/ 132 h 133"/>
                        <a:gd name="T28" fmla="*/ 42 w 74"/>
                        <a:gd name="T29" fmla="*/ 123 h 133"/>
                        <a:gd name="T30" fmla="*/ 42 w 74"/>
                        <a:gd name="T31" fmla="*/ 114 h 133"/>
                        <a:gd name="T32" fmla="*/ 46 w 74"/>
                        <a:gd name="T33" fmla="*/ 114 h 133"/>
                        <a:gd name="T34" fmla="*/ 51 w 74"/>
                        <a:gd name="T35" fmla="*/ 119 h 133"/>
                        <a:gd name="T36" fmla="*/ 54 w 74"/>
                        <a:gd name="T37" fmla="*/ 119 h 133"/>
                        <a:gd name="T38" fmla="*/ 55 w 74"/>
                        <a:gd name="T39" fmla="*/ 120 h 133"/>
                        <a:gd name="T40" fmla="*/ 58 w 74"/>
                        <a:gd name="T41" fmla="*/ 119 h 133"/>
                        <a:gd name="T42" fmla="*/ 58 w 74"/>
                        <a:gd name="T43" fmla="*/ 111 h 133"/>
                        <a:gd name="T44" fmla="*/ 54 w 74"/>
                        <a:gd name="T45" fmla="*/ 107 h 133"/>
                        <a:gd name="T46" fmla="*/ 52 w 74"/>
                        <a:gd name="T47" fmla="*/ 98 h 133"/>
                        <a:gd name="T48" fmla="*/ 55 w 74"/>
                        <a:gd name="T49" fmla="*/ 90 h 133"/>
                        <a:gd name="T50" fmla="*/ 70 w 74"/>
                        <a:gd name="T51" fmla="*/ 106 h 133"/>
                        <a:gd name="T52" fmla="*/ 70 w 74"/>
                        <a:gd name="T53" fmla="*/ 96 h 133"/>
                        <a:gd name="T54" fmla="*/ 73 w 74"/>
                        <a:gd name="T55" fmla="*/ 85 h 133"/>
                        <a:gd name="T56" fmla="*/ 62 w 74"/>
                        <a:gd name="T57" fmla="*/ 73 h 133"/>
                        <a:gd name="T58" fmla="*/ 61 w 74"/>
                        <a:gd name="T59" fmla="*/ 66 h 133"/>
                        <a:gd name="T60" fmla="*/ 62 w 74"/>
                        <a:gd name="T61" fmla="*/ 48 h 133"/>
                        <a:gd name="T62" fmla="*/ 49 w 74"/>
                        <a:gd name="T63" fmla="*/ 31 h 133"/>
                        <a:gd name="T64" fmla="*/ 34 w 74"/>
                        <a:gd name="T65" fmla="*/ 20 h 133"/>
                        <a:gd name="T66" fmla="*/ 38 w 74"/>
                        <a:gd name="T67" fmla="*/ 14 h 133"/>
                        <a:gd name="T68" fmla="*/ 31 w 74"/>
                        <a:gd name="T69" fmla="*/ 10 h 133"/>
                        <a:gd name="T70" fmla="*/ 31 w 74"/>
                        <a:gd name="T71" fmla="*/ 3 h 133"/>
                        <a:gd name="T72" fmla="*/ 19 w 74"/>
                        <a:gd name="T73" fmla="*/ 14 h 133"/>
                        <a:gd name="T74" fmla="*/ 17 w 74"/>
                        <a:gd name="T75" fmla="*/ 11 h 133"/>
                        <a:gd name="T76" fmla="*/ 20 w 74"/>
                        <a:gd name="T77" fmla="*/ 6 h 133"/>
                        <a:gd name="T78" fmla="*/ 20 w 74"/>
                        <a:gd name="T79" fmla="*/ 0 h 133"/>
                        <a:gd name="T80" fmla="*/ 15 w 74"/>
                        <a:gd name="T81" fmla="*/ 0 h 133"/>
                        <a:gd name="T82" fmla="*/ 9 w 74"/>
                        <a:gd name="T83" fmla="*/ 2 h 133"/>
                        <a:gd name="T84" fmla="*/ 0 w 74"/>
                        <a:gd name="T85" fmla="*/ 4 h 133"/>
                        <a:gd name="T86" fmla="*/ 0 w 74"/>
                        <a:gd name="T87" fmla="*/ 11 h 133"/>
                        <a:gd name="T88" fmla="*/ 0 w 74"/>
                        <a:gd name="T89" fmla="*/ 19 h 133"/>
                        <a:gd name="T90" fmla="*/ 3 w 74"/>
                        <a:gd name="T91" fmla="*/ 22 h 133"/>
                        <a:gd name="T92" fmla="*/ 12 w 74"/>
                        <a:gd name="T93" fmla="*/ 26 h 133"/>
                        <a:gd name="T94" fmla="*/ 10 w 74"/>
                        <a:gd name="T95" fmla="*/ 34 h 133"/>
                        <a:gd name="T96" fmla="*/ 14 w 74"/>
                        <a:gd name="T97" fmla="*/ 37 h 133"/>
                        <a:gd name="T98" fmla="*/ 18 w 74"/>
                        <a:gd name="T99" fmla="*/ 40 h 133"/>
                        <a:gd name="T100" fmla="*/ 25 w 74"/>
                        <a:gd name="T101" fmla="*/ 40 h 133"/>
                        <a:gd name="T102" fmla="*/ 31 w 74"/>
                        <a:gd name="T103" fmla="*/ 45 h 133"/>
                        <a:gd name="T104" fmla="*/ 32 w 74"/>
                        <a:gd name="T105" fmla="*/ 54 h 133"/>
                        <a:gd name="T106" fmla="*/ 31 w 74"/>
                        <a:gd name="T107" fmla="*/ 64 h 133"/>
                        <a:gd name="T108" fmla="*/ 32 w 74"/>
                        <a:gd name="T109" fmla="*/ 73 h 133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w 74"/>
                        <a:gd name="T166" fmla="*/ 0 h 133"/>
                        <a:gd name="T167" fmla="*/ 74 w 74"/>
                        <a:gd name="T168" fmla="*/ 133 h 133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T165" t="T166" r="T167" b="T168"/>
                      <a:pathLst>
                        <a:path w="74" h="133">
                          <a:moveTo>
                            <a:pt x="32" y="73"/>
                          </a:moveTo>
                          <a:lnTo>
                            <a:pt x="19" y="89"/>
                          </a:lnTo>
                          <a:lnTo>
                            <a:pt x="15" y="89"/>
                          </a:lnTo>
                          <a:lnTo>
                            <a:pt x="10" y="92"/>
                          </a:lnTo>
                          <a:lnTo>
                            <a:pt x="3" y="94"/>
                          </a:lnTo>
                          <a:lnTo>
                            <a:pt x="3" y="97"/>
                          </a:lnTo>
                          <a:lnTo>
                            <a:pt x="13" y="98"/>
                          </a:lnTo>
                          <a:lnTo>
                            <a:pt x="17" y="101"/>
                          </a:lnTo>
                          <a:lnTo>
                            <a:pt x="20" y="107"/>
                          </a:lnTo>
                          <a:lnTo>
                            <a:pt x="20" y="109"/>
                          </a:lnTo>
                          <a:lnTo>
                            <a:pt x="28" y="114"/>
                          </a:lnTo>
                          <a:lnTo>
                            <a:pt x="28" y="120"/>
                          </a:lnTo>
                          <a:lnTo>
                            <a:pt x="32" y="120"/>
                          </a:lnTo>
                          <a:lnTo>
                            <a:pt x="45" y="132"/>
                          </a:lnTo>
                          <a:lnTo>
                            <a:pt x="42" y="123"/>
                          </a:lnTo>
                          <a:lnTo>
                            <a:pt x="42" y="114"/>
                          </a:lnTo>
                          <a:lnTo>
                            <a:pt x="46" y="114"/>
                          </a:lnTo>
                          <a:lnTo>
                            <a:pt x="51" y="119"/>
                          </a:lnTo>
                          <a:lnTo>
                            <a:pt x="54" y="119"/>
                          </a:lnTo>
                          <a:lnTo>
                            <a:pt x="55" y="120"/>
                          </a:lnTo>
                          <a:lnTo>
                            <a:pt x="58" y="119"/>
                          </a:lnTo>
                          <a:lnTo>
                            <a:pt x="58" y="111"/>
                          </a:lnTo>
                          <a:lnTo>
                            <a:pt x="54" y="107"/>
                          </a:lnTo>
                          <a:lnTo>
                            <a:pt x="52" y="98"/>
                          </a:lnTo>
                          <a:lnTo>
                            <a:pt x="55" y="90"/>
                          </a:lnTo>
                          <a:lnTo>
                            <a:pt x="70" y="106"/>
                          </a:lnTo>
                          <a:lnTo>
                            <a:pt x="70" y="96"/>
                          </a:lnTo>
                          <a:lnTo>
                            <a:pt x="73" y="85"/>
                          </a:lnTo>
                          <a:lnTo>
                            <a:pt x="62" y="73"/>
                          </a:lnTo>
                          <a:lnTo>
                            <a:pt x="61" y="66"/>
                          </a:lnTo>
                          <a:lnTo>
                            <a:pt x="62" y="48"/>
                          </a:lnTo>
                          <a:lnTo>
                            <a:pt x="49" y="31"/>
                          </a:lnTo>
                          <a:lnTo>
                            <a:pt x="34" y="20"/>
                          </a:lnTo>
                          <a:lnTo>
                            <a:pt x="38" y="14"/>
                          </a:lnTo>
                          <a:lnTo>
                            <a:pt x="31" y="10"/>
                          </a:lnTo>
                          <a:lnTo>
                            <a:pt x="31" y="3"/>
                          </a:lnTo>
                          <a:lnTo>
                            <a:pt x="19" y="14"/>
                          </a:lnTo>
                          <a:lnTo>
                            <a:pt x="17" y="11"/>
                          </a:lnTo>
                          <a:lnTo>
                            <a:pt x="20" y="6"/>
                          </a:lnTo>
                          <a:lnTo>
                            <a:pt x="20" y="0"/>
                          </a:lnTo>
                          <a:lnTo>
                            <a:pt x="15" y="0"/>
                          </a:lnTo>
                          <a:lnTo>
                            <a:pt x="9" y="2"/>
                          </a:lnTo>
                          <a:lnTo>
                            <a:pt x="0" y="4"/>
                          </a:lnTo>
                          <a:lnTo>
                            <a:pt x="0" y="11"/>
                          </a:lnTo>
                          <a:lnTo>
                            <a:pt x="0" y="19"/>
                          </a:lnTo>
                          <a:lnTo>
                            <a:pt x="3" y="22"/>
                          </a:lnTo>
                          <a:lnTo>
                            <a:pt x="12" y="26"/>
                          </a:lnTo>
                          <a:lnTo>
                            <a:pt x="10" y="34"/>
                          </a:lnTo>
                          <a:lnTo>
                            <a:pt x="14" y="37"/>
                          </a:lnTo>
                          <a:lnTo>
                            <a:pt x="18" y="40"/>
                          </a:lnTo>
                          <a:lnTo>
                            <a:pt x="25" y="40"/>
                          </a:lnTo>
                          <a:lnTo>
                            <a:pt x="31" y="45"/>
                          </a:lnTo>
                          <a:lnTo>
                            <a:pt x="32" y="54"/>
                          </a:lnTo>
                          <a:lnTo>
                            <a:pt x="31" y="64"/>
                          </a:lnTo>
                          <a:lnTo>
                            <a:pt x="32" y="73"/>
                          </a:lnTo>
                        </a:path>
                      </a:pathLst>
                    </a:custGeom>
                    <a:solidFill>
                      <a:srgbClr val="00186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47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739" y="2208"/>
                      <a:ext cx="72" cy="60"/>
                    </a:xfrm>
                    <a:custGeom>
                      <a:avLst/>
                      <a:gdLst>
                        <a:gd name="T0" fmla="*/ 0 w 72"/>
                        <a:gd name="T1" fmla="*/ 44 h 60"/>
                        <a:gd name="T2" fmla="*/ 17 w 72"/>
                        <a:gd name="T3" fmla="*/ 59 h 60"/>
                        <a:gd name="T4" fmla="*/ 27 w 72"/>
                        <a:gd name="T5" fmla="*/ 49 h 60"/>
                        <a:gd name="T6" fmla="*/ 34 w 72"/>
                        <a:gd name="T7" fmla="*/ 50 h 60"/>
                        <a:gd name="T8" fmla="*/ 47 w 72"/>
                        <a:gd name="T9" fmla="*/ 30 h 60"/>
                        <a:gd name="T10" fmla="*/ 55 w 72"/>
                        <a:gd name="T11" fmla="*/ 32 h 60"/>
                        <a:gd name="T12" fmla="*/ 67 w 72"/>
                        <a:gd name="T13" fmla="*/ 17 h 60"/>
                        <a:gd name="T14" fmla="*/ 65 w 72"/>
                        <a:gd name="T15" fmla="*/ 14 h 60"/>
                        <a:gd name="T16" fmla="*/ 71 w 72"/>
                        <a:gd name="T17" fmla="*/ 10 h 60"/>
                        <a:gd name="T18" fmla="*/ 67 w 72"/>
                        <a:gd name="T19" fmla="*/ 5 h 60"/>
                        <a:gd name="T20" fmla="*/ 56 w 72"/>
                        <a:gd name="T21" fmla="*/ 5 h 60"/>
                        <a:gd name="T22" fmla="*/ 47 w 72"/>
                        <a:gd name="T23" fmla="*/ 5 h 60"/>
                        <a:gd name="T24" fmla="*/ 42 w 72"/>
                        <a:gd name="T25" fmla="*/ 0 h 60"/>
                        <a:gd name="T26" fmla="*/ 34 w 72"/>
                        <a:gd name="T27" fmla="*/ 1 h 60"/>
                        <a:gd name="T28" fmla="*/ 30 w 72"/>
                        <a:gd name="T29" fmla="*/ 5 h 60"/>
                        <a:gd name="T30" fmla="*/ 30 w 72"/>
                        <a:gd name="T31" fmla="*/ 12 h 60"/>
                        <a:gd name="T32" fmla="*/ 30 w 72"/>
                        <a:gd name="T33" fmla="*/ 23 h 60"/>
                        <a:gd name="T34" fmla="*/ 25 w 72"/>
                        <a:gd name="T35" fmla="*/ 24 h 60"/>
                        <a:gd name="T36" fmla="*/ 21 w 72"/>
                        <a:gd name="T37" fmla="*/ 30 h 60"/>
                        <a:gd name="T38" fmla="*/ 9 w 72"/>
                        <a:gd name="T39" fmla="*/ 40 h 60"/>
                        <a:gd name="T40" fmla="*/ 0 w 72"/>
                        <a:gd name="T41" fmla="*/ 44 h 6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2"/>
                        <a:gd name="T64" fmla="*/ 0 h 60"/>
                        <a:gd name="T65" fmla="*/ 72 w 72"/>
                        <a:gd name="T66" fmla="*/ 60 h 6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2" h="60">
                          <a:moveTo>
                            <a:pt x="0" y="44"/>
                          </a:moveTo>
                          <a:lnTo>
                            <a:pt x="17" y="59"/>
                          </a:lnTo>
                          <a:lnTo>
                            <a:pt x="27" y="49"/>
                          </a:lnTo>
                          <a:lnTo>
                            <a:pt x="34" y="50"/>
                          </a:lnTo>
                          <a:lnTo>
                            <a:pt x="47" y="30"/>
                          </a:lnTo>
                          <a:lnTo>
                            <a:pt x="55" y="32"/>
                          </a:lnTo>
                          <a:lnTo>
                            <a:pt x="67" y="17"/>
                          </a:lnTo>
                          <a:lnTo>
                            <a:pt x="65" y="14"/>
                          </a:lnTo>
                          <a:lnTo>
                            <a:pt x="71" y="10"/>
                          </a:lnTo>
                          <a:lnTo>
                            <a:pt x="67" y="5"/>
                          </a:lnTo>
                          <a:lnTo>
                            <a:pt x="56" y="5"/>
                          </a:lnTo>
                          <a:lnTo>
                            <a:pt x="47" y="5"/>
                          </a:lnTo>
                          <a:lnTo>
                            <a:pt x="42" y="0"/>
                          </a:lnTo>
                          <a:lnTo>
                            <a:pt x="34" y="1"/>
                          </a:lnTo>
                          <a:lnTo>
                            <a:pt x="30" y="5"/>
                          </a:lnTo>
                          <a:lnTo>
                            <a:pt x="30" y="12"/>
                          </a:lnTo>
                          <a:lnTo>
                            <a:pt x="30" y="23"/>
                          </a:lnTo>
                          <a:lnTo>
                            <a:pt x="25" y="24"/>
                          </a:lnTo>
                          <a:lnTo>
                            <a:pt x="21" y="30"/>
                          </a:lnTo>
                          <a:lnTo>
                            <a:pt x="9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solidFill>
                      <a:srgbClr val="00186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48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935" y="2353"/>
                      <a:ext cx="35" cy="33"/>
                    </a:xfrm>
                    <a:custGeom>
                      <a:avLst/>
                      <a:gdLst>
                        <a:gd name="T0" fmla="*/ 0 w 35"/>
                        <a:gd name="T1" fmla="*/ 18 h 33"/>
                        <a:gd name="T2" fmla="*/ 12 w 35"/>
                        <a:gd name="T3" fmla="*/ 8 h 33"/>
                        <a:gd name="T4" fmla="*/ 16 w 35"/>
                        <a:gd name="T5" fmla="*/ 8 h 33"/>
                        <a:gd name="T6" fmla="*/ 16 w 35"/>
                        <a:gd name="T7" fmla="*/ 3 h 33"/>
                        <a:gd name="T8" fmla="*/ 19 w 35"/>
                        <a:gd name="T9" fmla="*/ 0 h 33"/>
                        <a:gd name="T10" fmla="*/ 23 w 35"/>
                        <a:gd name="T11" fmla="*/ 2 h 33"/>
                        <a:gd name="T12" fmla="*/ 30 w 35"/>
                        <a:gd name="T13" fmla="*/ 9 h 33"/>
                        <a:gd name="T14" fmla="*/ 30 w 35"/>
                        <a:gd name="T15" fmla="*/ 12 h 33"/>
                        <a:gd name="T16" fmla="*/ 34 w 35"/>
                        <a:gd name="T17" fmla="*/ 14 h 33"/>
                        <a:gd name="T18" fmla="*/ 34 w 35"/>
                        <a:gd name="T19" fmla="*/ 21 h 33"/>
                        <a:gd name="T20" fmla="*/ 30 w 35"/>
                        <a:gd name="T21" fmla="*/ 21 h 33"/>
                        <a:gd name="T22" fmla="*/ 30 w 35"/>
                        <a:gd name="T23" fmla="*/ 26 h 33"/>
                        <a:gd name="T24" fmla="*/ 25 w 35"/>
                        <a:gd name="T25" fmla="*/ 32 h 33"/>
                        <a:gd name="T26" fmla="*/ 8 w 35"/>
                        <a:gd name="T27" fmla="*/ 32 h 33"/>
                        <a:gd name="T28" fmla="*/ 7 w 35"/>
                        <a:gd name="T29" fmla="*/ 26 h 33"/>
                        <a:gd name="T30" fmla="*/ 0 w 35"/>
                        <a:gd name="T31" fmla="*/ 18 h 3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5"/>
                        <a:gd name="T49" fmla="*/ 0 h 33"/>
                        <a:gd name="T50" fmla="*/ 35 w 35"/>
                        <a:gd name="T51" fmla="*/ 33 h 33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5" h="33">
                          <a:moveTo>
                            <a:pt x="0" y="18"/>
                          </a:moveTo>
                          <a:lnTo>
                            <a:pt x="12" y="8"/>
                          </a:lnTo>
                          <a:lnTo>
                            <a:pt x="16" y="8"/>
                          </a:lnTo>
                          <a:lnTo>
                            <a:pt x="16" y="3"/>
                          </a:lnTo>
                          <a:lnTo>
                            <a:pt x="19" y="0"/>
                          </a:lnTo>
                          <a:lnTo>
                            <a:pt x="23" y="2"/>
                          </a:lnTo>
                          <a:lnTo>
                            <a:pt x="30" y="9"/>
                          </a:lnTo>
                          <a:lnTo>
                            <a:pt x="30" y="12"/>
                          </a:lnTo>
                          <a:lnTo>
                            <a:pt x="34" y="14"/>
                          </a:lnTo>
                          <a:lnTo>
                            <a:pt x="34" y="21"/>
                          </a:lnTo>
                          <a:lnTo>
                            <a:pt x="30" y="21"/>
                          </a:lnTo>
                          <a:lnTo>
                            <a:pt x="30" y="26"/>
                          </a:lnTo>
                          <a:lnTo>
                            <a:pt x="25" y="32"/>
                          </a:lnTo>
                          <a:lnTo>
                            <a:pt x="8" y="32"/>
                          </a:lnTo>
                          <a:lnTo>
                            <a:pt x="7" y="26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00186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49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1790" y="2214"/>
                      <a:ext cx="126" cy="217"/>
                    </a:xfrm>
                    <a:custGeom>
                      <a:avLst/>
                      <a:gdLst>
                        <a:gd name="T0" fmla="*/ 0 w 126"/>
                        <a:gd name="T1" fmla="*/ 45 h 217"/>
                        <a:gd name="T2" fmla="*/ 4 w 126"/>
                        <a:gd name="T3" fmla="*/ 39 h 217"/>
                        <a:gd name="T4" fmla="*/ 25 w 126"/>
                        <a:gd name="T5" fmla="*/ 17 h 217"/>
                        <a:gd name="T6" fmla="*/ 38 w 126"/>
                        <a:gd name="T7" fmla="*/ 8 h 217"/>
                        <a:gd name="T8" fmla="*/ 44 w 126"/>
                        <a:gd name="T9" fmla="*/ 8 h 217"/>
                        <a:gd name="T10" fmla="*/ 56 w 126"/>
                        <a:gd name="T11" fmla="*/ 2 h 217"/>
                        <a:gd name="T12" fmla="*/ 76 w 126"/>
                        <a:gd name="T13" fmla="*/ 9 h 217"/>
                        <a:gd name="T14" fmla="*/ 81 w 126"/>
                        <a:gd name="T15" fmla="*/ 17 h 217"/>
                        <a:gd name="T16" fmla="*/ 92 w 126"/>
                        <a:gd name="T17" fmla="*/ 17 h 217"/>
                        <a:gd name="T18" fmla="*/ 102 w 126"/>
                        <a:gd name="T19" fmla="*/ 52 h 217"/>
                        <a:gd name="T20" fmla="*/ 113 w 126"/>
                        <a:gd name="T21" fmla="*/ 76 h 217"/>
                        <a:gd name="T22" fmla="*/ 120 w 126"/>
                        <a:gd name="T23" fmla="*/ 100 h 217"/>
                        <a:gd name="T24" fmla="*/ 121 w 126"/>
                        <a:gd name="T25" fmla="*/ 129 h 217"/>
                        <a:gd name="T26" fmla="*/ 113 w 126"/>
                        <a:gd name="T27" fmla="*/ 136 h 217"/>
                        <a:gd name="T28" fmla="*/ 99 w 126"/>
                        <a:gd name="T29" fmla="*/ 147 h 217"/>
                        <a:gd name="T30" fmla="*/ 92 w 126"/>
                        <a:gd name="T31" fmla="*/ 160 h 217"/>
                        <a:gd name="T32" fmla="*/ 84 w 126"/>
                        <a:gd name="T33" fmla="*/ 162 h 217"/>
                        <a:gd name="T34" fmla="*/ 78 w 126"/>
                        <a:gd name="T35" fmla="*/ 174 h 217"/>
                        <a:gd name="T36" fmla="*/ 68 w 126"/>
                        <a:gd name="T37" fmla="*/ 188 h 217"/>
                        <a:gd name="T38" fmla="*/ 66 w 126"/>
                        <a:gd name="T39" fmla="*/ 207 h 217"/>
                        <a:gd name="T40" fmla="*/ 60 w 126"/>
                        <a:gd name="T41" fmla="*/ 216 h 217"/>
                        <a:gd name="T42" fmla="*/ 44 w 126"/>
                        <a:gd name="T43" fmla="*/ 216 h 217"/>
                        <a:gd name="T44" fmla="*/ 28 w 126"/>
                        <a:gd name="T45" fmla="*/ 203 h 217"/>
                        <a:gd name="T46" fmla="*/ 27 w 126"/>
                        <a:gd name="T47" fmla="*/ 191 h 217"/>
                        <a:gd name="T48" fmla="*/ 21 w 126"/>
                        <a:gd name="T49" fmla="*/ 174 h 217"/>
                        <a:gd name="T50" fmla="*/ 21 w 126"/>
                        <a:gd name="T51" fmla="*/ 160 h 217"/>
                        <a:gd name="T52" fmla="*/ 23 w 126"/>
                        <a:gd name="T53" fmla="*/ 151 h 217"/>
                        <a:gd name="T54" fmla="*/ 26 w 126"/>
                        <a:gd name="T55" fmla="*/ 138 h 217"/>
                        <a:gd name="T56" fmla="*/ 19 w 126"/>
                        <a:gd name="T57" fmla="*/ 123 h 217"/>
                        <a:gd name="T58" fmla="*/ 20 w 126"/>
                        <a:gd name="T59" fmla="*/ 100 h 217"/>
                        <a:gd name="T60" fmla="*/ 15 w 126"/>
                        <a:gd name="T61" fmla="*/ 76 h 217"/>
                        <a:gd name="T62" fmla="*/ 0 w 126"/>
                        <a:gd name="T63" fmla="*/ 64 h 217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126"/>
                        <a:gd name="T97" fmla="*/ 0 h 217"/>
                        <a:gd name="T98" fmla="*/ 126 w 126"/>
                        <a:gd name="T99" fmla="*/ 217 h 217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126" h="217">
                          <a:moveTo>
                            <a:pt x="0" y="64"/>
                          </a:moveTo>
                          <a:lnTo>
                            <a:pt x="0" y="45"/>
                          </a:lnTo>
                          <a:lnTo>
                            <a:pt x="5" y="43"/>
                          </a:lnTo>
                          <a:lnTo>
                            <a:pt x="4" y="39"/>
                          </a:lnTo>
                          <a:lnTo>
                            <a:pt x="18" y="23"/>
                          </a:lnTo>
                          <a:lnTo>
                            <a:pt x="25" y="17"/>
                          </a:lnTo>
                          <a:lnTo>
                            <a:pt x="30" y="14"/>
                          </a:lnTo>
                          <a:lnTo>
                            <a:pt x="38" y="8"/>
                          </a:lnTo>
                          <a:lnTo>
                            <a:pt x="41" y="8"/>
                          </a:lnTo>
                          <a:lnTo>
                            <a:pt x="44" y="8"/>
                          </a:lnTo>
                          <a:lnTo>
                            <a:pt x="48" y="2"/>
                          </a:lnTo>
                          <a:lnTo>
                            <a:pt x="56" y="2"/>
                          </a:lnTo>
                          <a:lnTo>
                            <a:pt x="68" y="0"/>
                          </a:lnTo>
                          <a:lnTo>
                            <a:pt x="76" y="9"/>
                          </a:lnTo>
                          <a:lnTo>
                            <a:pt x="75" y="14"/>
                          </a:lnTo>
                          <a:lnTo>
                            <a:pt x="81" y="17"/>
                          </a:lnTo>
                          <a:lnTo>
                            <a:pt x="91" y="4"/>
                          </a:lnTo>
                          <a:lnTo>
                            <a:pt x="92" y="17"/>
                          </a:lnTo>
                          <a:lnTo>
                            <a:pt x="98" y="35"/>
                          </a:lnTo>
                          <a:lnTo>
                            <a:pt x="102" y="52"/>
                          </a:lnTo>
                          <a:lnTo>
                            <a:pt x="113" y="67"/>
                          </a:lnTo>
                          <a:lnTo>
                            <a:pt x="113" y="76"/>
                          </a:lnTo>
                          <a:lnTo>
                            <a:pt x="115" y="94"/>
                          </a:lnTo>
                          <a:lnTo>
                            <a:pt x="120" y="100"/>
                          </a:lnTo>
                          <a:lnTo>
                            <a:pt x="125" y="118"/>
                          </a:lnTo>
                          <a:lnTo>
                            <a:pt x="121" y="129"/>
                          </a:lnTo>
                          <a:lnTo>
                            <a:pt x="120" y="133"/>
                          </a:lnTo>
                          <a:lnTo>
                            <a:pt x="113" y="136"/>
                          </a:lnTo>
                          <a:lnTo>
                            <a:pt x="103" y="142"/>
                          </a:lnTo>
                          <a:lnTo>
                            <a:pt x="99" y="147"/>
                          </a:lnTo>
                          <a:lnTo>
                            <a:pt x="100" y="151"/>
                          </a:lnTo>
                          <a:lnTo>
                            <a:pt x="92" y="160"/>
                          </a:lnTo>
                          <a:lnTo>
                            <a:pt x="88" y="162"/>
                          </a:lnTo>
                          <a:lnTo>
                            <a:pt x="84" y="162"/>
                          </a:lnTo>
                          <a:lnTo>
                            <a:pt x="76" y="169"/>
                          </a:lnTo>
                          <a:lnTo>
                            <a:pt x="78" y="174"/>
                          </a:lnTo>
                          <a:lnTo>
                            <a:pt x="68" y="181"/>
                          </a:lnTo>
                          <a:lnTo>
                            <a:pt x="68" y="188"/>
                          </a:lnTo>
                          <a:lnTo>
                            <a:pt x="66" y="197"/>
                          </a:lnTo>
                          <a:lnTo>
                            <a:pt x="66" y="207"/>
                          </a:lnTo>
                          <a:lnTo>
                            <a:pt x="64" y="213"/>
                          </a:lnTo>
                          <a:lnTo>
                            <a:pt x="60" y="216"/>
                          </a:lnTo>
                          <a:lnTo>
                            <a:pt x="52" y="216"/>
                          </a:lnTo>
                          <a:lnTo>
                            <a:pt x="44" y="216"/>
                          </a:lnTo>
                          <a:lnTo>
                            <a:pt x="34" y="209"/>
                          </a:lnTo>
                          <a:lnTo>
                            <a:pt x="28" y="203"/>
                          </a:lnTo>
                          <a:lnTo>
                            <a:pt x="27" y="197"/>
                          </a:lnTo>
                          <a:lnTo>
                            <a:pt x="27" y="191"/>
                          </a:lnTo>
                          <a:lnTo>
                            <a:pt x="23" y="181"/>
                          </a:lnTo>
                          <a:lnTo>
                            <a:pt x="21" y="174"/>
                          </a:lnTo>
                          <a:lnTo>
                            <a:pt x="22" y="169"/>
                          </a:lnTo>
                          <a:lnTo>
                            <a:pt x="21" y="160"/>
                          </a:lnTo>
                          <a:lnTo>
                            <a:pt x="16" y="156"/>
                          </a:lnTo>
                          <a:lnTo>
                            <a:pt x="23" y="151"/>
                          </a:lnTo>
                          <a:lnTo>
                            <a:pt x="27" y="142"/>
                          </a:lnTo>
                          <a:lnTo>
                            <a:pt x="26" y="138"/>
                          </a:lnTo>
                          <a:lnTo>
                            <a:pt x="24" y="130"/>
                          </a:lnTo>
                          <a:lnTo>
                            <a:pt x="19" y="123"/>
                          </a:lnTo>
                          <a:lnTo>
                            <a:pt x="22" y="112"/>
                          </a:lnTo>
                          <a:lnTo>
                            <a:pt x="20" y="100"/>
                          </a:lnTo>
                          <a:lnTo>
                            <a:pt x="18" y="88"/>
                          </a:lnTo>
                          <a:lnTo>
                            <a:pt x="15" y="76"/>
                          </a:lnTo>
                          <a:lnTo>
                            <a:pt x="9" y="71"/>
                          </a:lnTo>
                          <a:lnTo>
                            <a:pt x="0" y="64"/>
                          </a:lnTo>
                        </a:path>
                      </a:pathLst>
                    </a:custGeom>
                    <a:solidFill>
                      <a:srgbClr val="00186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50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756" y="2524"/>
                      <a:ext cx="44" cy="43"/>
                    </a:xfrm>
                    <a:custGeom>
                      <a:avLst/>
                      <a:gdLst>
                        <a:gd name="T0" fmla="*/ 0 w 44"/>
                        <a:gd name="T1" fmla="*/ 30 h 43"/>
                        <a:gd name="T2" fmla="*/ 16 w 44"/>
                        <a:gd name="T3" fmla="*/ 36 h 43"/>
                        <a:gd name="T4" fmla="*/ 26 w 44"/>
                        <a:gd name="T5" fmla="*/ 36 h 43"/>
                        <a:gd name="T6" fmla="*/ 34 w 44"/>
                        <a:gd name="T7" fmla="*/ 40 h 43"/>
                        <a:gd name="T8" fmla="*/ 37 w 44"/>
                        <a:gd name="T9" fmla="*/ 42 h 43"/>
                        <a:gd name="T10" fmla="*/ 43 w 44"/>
                        <a:gd name="T11" fmla="*/ 34 h 43"/>
                        <a:gd name="T12" fmla="*/ 41 w 44"/>
                        <a:gd name="T13" fmla="*/ 30 h 43"/>
                        <a:gd name="T14" fmla="*/ 43 w 44"/>
                        <a:gd name="T15" fmla="*/ 24 h 43"/>
                        <a:gd name="T16" fmla="*/ 41 w 44"/>
                        <a:gd name="T17" fmla="*/ 20 h 43"/>
                        <a:gd name="T18" fmla="*/ 37 w 44"/>
                        <a:gd name="T19" fmla="*/ 23 h 43"/>
                        <a:gd name="T20" fmla="*/ 26 w 44"/>
                        <a:gd name="T21" fmla="*/ 12 h 43"/>
                        <a:gd name="T22" fmla="*/ 26 w 44"/>
                        <a:gd name="T23" fmla="*/ 3 h 43"/>
                        <a:gd name="T24" fmla="*/ 31 w 44"/>
                        <a:gd name="T25" fmla="*/ 0 h 43"/>
                        <a:gd name="T26" fmla="*/ 27 w 44"/>
                        <a:gd name="T27" fmla="*/ 0 h 43"/>
                        <a:gd name="T28" fmla="*/ 17 w 44"/>
                        <a:gd name="T29" fmla="*/ 4 h 43"/>
                        <a:gd name="T30" fmla="*/ 17 w 44"/>
                        <a:gd name="T31" fmla="*/ 10 h 43"/>
                        <a:gd name="T32" fmla="*/ 15 w 44"/>
                        <a:gd name="T33" fmla="*/ 18 h 43"/>
                        <a:gd name="T34" fmla="*/ 8 w 44"/>
                        <a:gd name="T35" fmla="*/ 28 h 43"/>
                        <a:gd name="T36" fmla="*/ 0 w 44"/>
                        <a:gd name="T37" fmla="*/ 30 h 4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44"/>
                        <a:gd name="T58" fmla="*/ 0 h 43"/>
                        <a:gd name="T59" fmla="*/ 44 w 44"/>
                        <a:gd name="T60" fmla="*/ 43 h 43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44" h="43">
                          <a:moveTo>
                            <a:pt x="0" y="30"/>
                          </a:moveTo>
                          <a:lnTo>
                            <a:pt x="16" y="36"/>
                          </a:lnTo>
                          <a:lnTo>
                            <a:pt x="26" y="36"/>
                          </a:lnTo>
                          <a:lnTo>
                            <a:pt x="34" y="40"/>
                          </a:lnTo>
                          <a:lnTo>
                            <a:pt x="37" y="42"/>
                          </a:lnTo>
                          <a:lnTo>
                            <a:pt x="43" y="34"/>
                          </a:lnTo>
                          <a:lnTo>
                            <a:pt x="41" y="30"/>
                          </a:lnTo>
                          <a:lnTo>
                            <a:pt x="43" y="24"/>
                          </a:lnTo>
                          <a:lnTo>
                            <a:pt x="41" y="20"/>
                          </a:lnTo>
                          <a:lnTo>
                            <a:pt x="37" y="23"/>
                          </a:lnTo>
                          <a:lnTo>
                            <a:pt x="26" y="12"/>
                          </a:lnTo>
                          <a:lnTo>
                            <a:pt x="26" y="3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17" y="4"/>
                          </a:lnTo>
                          <a:lnTo>
                            <a:pt x="17" y="10"/>
                          </a:lnTo>
                          <a:lnTo>
                            <a:pt x="15" y="18"/>
                          </a:lnTo>
                          <a:lnTo>
                            <a:pt x="8" y="28"/>
                          </a:lnTo>
                          <a:lnTo>
                            <a:pt x="0" y="30"/>
                          </a:lnTo>
                        </a:path>
                      </a:pathLst>
                    </a:custGeom>
                    <a:solidFill>
                      <a:srgbClr val="00186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" name="Group 25"/>
                <p:cNvGrpSpPr>
                  <a:grpSpLocks/>
                </p:cNvGrpSpPr>
                <p:nvPr/>
              </p:nvGrpSpPr>
              <p:grpSpPr bwMode="auto">
                <a:xfrm>
                  <a:off x="1553" y="2495"/>
                  <a:ext cx="88" cy="92"/>
                  <a:chOff x="1553" y="2495"/>
                  <a:chExt cx="88" cy="92"/>
                </a:xfrm>
              </p:grpSpPr>
              <p:sp>
                <p:nvSpPr>
                  <p:cNvPr id="12335" name="Freeform 26"/>
                  <p:cNvSpPr>
                    <a:spLocks/>
                  </p:cNvSpPr>
                  <p:nvPr/>
                </p:nvSpPr>
                <p:spPr bwMode="auto">
                  <a:xfrm>
                    <a:off x="1553" y="2495"/>
                    <a:ext cx="59" cy="67"/>
                  </a:xfrm>
                  <a:custGeom>
                    <a:avLst/>
                    <a:gdLst>
                      <a:gd name="T0" fmla="*/ 0 w 59"/>
                      <a:gd name="T1" fmla="*/ 7 h 67"/>
                      <a:gd name="T2" fmla="*/ 8 w 59"/>
                      <a:gd name="T3" fmla="*/ 2 h 67"/>
                      <a:gd name="T4" fmla="*/ 11 w 59"/>
                      <a:gd name="T5" fmla="*/ 3 h 67"/>
                      <a:gd name="T6" fmla="*/ 16 w 59"/>
                      <a:gd name="T7" fmla="*/ 2 h 67"/>
                      <a:gd name="T8" fmla="*/ 25 w 59"/>
                      <a:gd name="T9" fmla="*/ 0 h 67"/>
                      <a:gd name="T10" fmla="*/ 32 w 59"/>
                      <a:gd name="T11" fmla="*/ 3 h 67"/>
                      <a:gd name="T12" fmla="*/ 36 w 59"/>
                      <a:gd name="T13" fmla="*/ 3 h 67"/>
                      <a:gd name="T14" fmla="*/ 38 w 59"/>
                      <a:gd name="T15" fmla="*/ 11 h 67"/>
                      <a:gd name="T16" fmla="*/ 43 w 59"/>
                      <a:gd name="T17" fmla="*/ 13 h 67"/>
                      <a:gd name="T18" fmla="*/ 42 w 59"/>
                      <a:gd name="T19" fmla="*/ 19 h 67"/>
                      <a:gd name="T20" fmla="*/ 43 w 59"/>
                      <a:gd name="T21" fmla="*/ 25 h 67"/>
                      <a:gd name="T22" fmla="*/ 44 w 59"/>
                      <a:gd name="T23" fmla="*/ 30 h 67"/>
                      <a:gd name="T24" fmla="*/ 51 w 59"/>
                      <a:gd name="T25" fmla="*/ 40 h 67"/>
                      <a:gd name="T26" fmla="*/ 55 w 59"/>
                      <a:gd name="T27" fmla="*/ 42 h 67"/>
                      <a:gd name="T28" fmla="*/ 58 w 59"/>
                      <a:gd name="T29" fmla="*/ 43 h 67"/>
                      <a:gd name="T30" fmla="*/ 58 w 59"/>
                      <a:gd name="T31" fmla="*/ 48 h 67"/>
                      <a:gd name="T32" fmla="*/ 53 w 59"/>
                      <a:gd name="T33" fmla="*/ 54 h 67"/>
                      <a:gd name="T34" fmla="*/ 44 w 59"/>
                      <a:gd name="T35" fmla="*/ 66 h 67"/>
                      <a:gd name="T36" fmla="*/ 42 w 59"/>
                      <a:gd name="T37" fmla="*/ 66 h 67"/>
                      <a:gd name="T38" fmla="*/ 39 w 59"/>
                      <a:gd name="T39" fmla="*/ 59 h 67"/>
                      <a:gd name="T40" fmla="*/ 40 w 59"/>
                      <a:gd name="T41" fmla="*/ 50 h 67"/>
                      <a:gd name="T42" fmla="*/ 43 w 59"/>
                      <a:gd name="T43" fmla="*/ 46 h 67"/>
                      <a:gd name="T44" fmla="*/ 42 w 59"/>
                      <a:gd name="T45" fmla="*/ 42 h 67"/>
                      <a:gd name="T46" fmla="*/ 27 w 59"/>
                      <a:gd name="T47" fmla="*/ 43 h 67"/>
                      <a:gd name="T48" fmla="*/ 16 w 59"/>
                      <a:gd name="T49" fmla="*/ 53 h 67"/>
                      <a:gd name="T50" fmla="*/ 16 w 59"/>
                      <a:gd name="T51" fmla="*/ 57 h 67"/>
                      <a:gd name="T52" fmla="*/ 14 w 59"/>
                      <a:gd name="T53" fmla="*/ 63 h 67"/>
                      <a:gd name="T54" fmla="*/ 8 w 59"/>
                      <a:gd name="T55" fmla="*/ 64 h 67"/>
                      <a:gd name="T56" fmla="*/ 4 w 59"/>
                      <a:gd name="T57" fmla="*/ 61 h 67"/>
                      <a:gd name="T58" fmla="*/ 8 w 59"/>
                      <a:gd name="T59" fmla="*/ 54 h 67"/>
                      <a:gd name="T60" fmla="*/ 8 w 59"/>
                      <a:gd name="T61" fmla="*/ 50 h 67"/>
                      <a:gd name="T62" fmla="*/ 11 w 59"/>
                      <a:gd name="T63" fmla="*/ 48 h 67"/>
                      <a:gd name="T64" fmla="*/ 9 w 59"/>
                      <a:gd name="T65" fmla="*/ 44 h 67"/>
                      <a:gd name="T66" fmla="*/ 15 w 59"/>
                      <a:gd name="T67" fmla="*/ 35 h 67"/>
                      <a:gd name="T68" fmla="*/ 20 w 59"/>
                      <a:gd name="T69" fmla="*/ 35 h 67"/>
                      <a:gd name="T70" fmla="*/ 25 w 59"/>
                      <a:gd name="T71" fmla="*/ 36 h 67"/>
                      <a:gd name="T72" fmla="*/ 30 w 59"/>
                      <a:gd name="T73" fmla="*/ 32 h 67"/>
                      <a:gd name="T74" fmla="*/ 33 w 59"/>
                      <a:gd name="T75" fmla="*/ 31 h 67"/>
                      <a:gd name="T76" fmla="*/ 34 w 59"/>
                      <a:gd name="T77" fmla="*/ 28 h 67"/>
                      <a:gd name="T78" fmla="*/ 22 w 59"/>
                      <a:gd name="T79" fmla="*/ 26 h 67"/>
                      <a:gd name="T80" fmla="*/ 23 w 59"/>
                      <a:gd name="T81" fmla="*/ 15 h 67"/>
                      <a:gd name="T82" fmla="*/ 19 w 59"/>
                      <a:gd name="T83" fmla="*/ 15 h 67"/>
                      <a:gd name="T84" fmla="*/ 11 w 59"/>
                      <a:gd name="T85" fmla="*/ 15 h 67"/>
                      <a:gd name="T86" fmla="*/ 0 w 59"/>
                      <a:gd name="T87" fmla="*/ 7 h 6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59"/>
                      <a:gd name="T133" fmla="*/ 0 h 67"/>
                      <a:gd name="T134" fmla="*/ 59 w 59"/>
                      <a:gd name="T135" fmla="*/ 67 h 6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59" h="67">
                        <a:moveTo>
                          <a:pt x="0" y="7"/>
                        </a:moveTo>
                        <a:lnTo>
                          <a:pt x="8" y="2"/>
                        </a:lnTo>
                        <a:lnTo>
                          <a:pt x="11" y="3"/>
                        </a:lnTo>
                        <a:lnTo>
                          <a:pt x="16" y="2"/>
                        </a:lnTo>
                        <a:lnTo>
                          <a:pt x="25" y="0"/>
                        </a:lnTo>
                        <a:lnTo>
                          <a:pt x="32" y="3"/>
                        </a:lnTo>
                        <a:lnTo>
                          <a:pt x="36" y="3"/>
                        </a:lnTo>
                        <a:lnTo>
                          <a:pt x="38" y="11"/>
                        </a:lnTo>
                        <a:lnTo>
                          <a:pt x="43" y="13"/>
                        </a:lnTo>
                        <a:lnTo>
                          <a:pt x="42" y="19"/>
                        </a:lnTo>
                        <a:lnTo>
                          <a:pt x="43" y="25"/>
                        </a:lnTo>
                        <a:lnTo>
                          <a:pt x="44" y="30"/>
                        </a:lnTo>
                        <a:lnTo>
                          <a:pt x="51" y="40"/>
                        </a:lnTo>
                        <a:lnTo>
                          <a:pt x="55" y="42"/>
                        </a:lnTo>
                        <a:lnTo>
                          <a:pt x="58" y="43"/>
                        </a:lnTo>
                        <a:lnTo>
                          <a:pt x="58" y="48"/>
                        </a:lnTo>
                        <a:lnTo>
                          <a:pt x="53" y="54"/>
                        </a:lnTo>
                        <a:lnTo>
                          <a:pt x="44" y="66"/>
                        </a:lnTo>
                        <a:lnTo>
                          <a:pt x="42" y="66"/>
                        </a:lnTo>
                        <a:lnTo>
                          <a:pt x="39" y="59"/>
                        </a:lnTo>
                        <a:lnTo>
                          <a:pt x="40" y="50"/>
                        </a:lnTo>
                        <a:lnTo>
                          <a:pt x="43" y="46"/>
                        </a:lnTo>
                        <a:lnTo>
                          <a:pt x="42" y="42"/>
                        </a:lnTo>
                        <a:lnTo>
                          <a:pt x="27" y="43"/>
                        </a:lnTo>
                        <a:lnTo>
                          <a:pt x="16" y="53"/>
                        </a:lnTo>
                        <a:lnTo>
                          <a:pt x="16" y="57"/>
                        </a:lnTo>
                        <a:lnTo>
                          <a:pt x="14" y="63"/>
                        </a:lnTo>
                        <a:lnTo>
                          <a:pt x="8" y="64"/>
                        </a:lnTo>
                        <a:lnTo>
                          <a:pt x="4" y="61"/>
                        </a:lnTo>
                        <a:lnTo>
                          <a:pt x="8" y="54"/>
                        </a:lnTo>
                        <a:lnTo>
                          <a:pt x="8" y="50"/>
                        </a:lnTo>
                        <a:lnTo>
                          <a:pt x="11" y="48"/>
                        </a:lnTo>
                        <a:lnTo>
                          <a:pt x="9" y="44"/>
                        </a:lnTo>
                        <a:lnTo>
                          <a:pt x="15" y="35"/>
                        </a:lnTo>
                        <a:lnTo>
                          <a:pt x="20" y="35"/>
                        </a:lnTo>
                        <a:lnTo>
                          <a:pt x="25" y="36"/>
                        </a:lnTo>
                        <a:lnTo>
                          <a:pt x="30" y="32"/>
                        </a:lnTo>
                        <a:lnTo>
                          <a:pt x="33" y="31"/>
                        </a:lnTo>
                        <a:lnTo>
                          <a:pt x="34" y="28"/>
                        </a:lnTo>
                        <a:lnTo>
                          <a:pt x="22" y="26"/>
                        </a:lnTo>
                        <a:lnTo>
                          <a:pt x="23" y="15"/>
                        </a:lnTo>
                        <a:lnTo>
                          <a:pt x="19" y="15"/>
                        </a:lnTo>
                        <a:lnTo>
                          <a:pt x="11" y="15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36" name="Freeform 27"/>
                  <p:cNvSpPr>
                    <a:spLocks/>
                  </p:cNvSpPr>
                  <p:nvPr/>
                </p:nvSpPr>
                <p:spPr bwMode="auto">
                  <a:xfrm>
                    <a:off x="1586" y="2570"/>
                    <a:ext cx="26" cy="17"/>
                  </a:xfrm>
                  <a:custGeom>
                    <a:avLst/>
                    <a:gdLst>
                      <a:gd name="T0" fmla="*/ 0 w 26"/>
                      <a:gd name="T1" fmla="*/ 12 h 17"/>
                      <a:gd name="T2" fmla="*/ 14 w 26"/>
                      <a:gd name="T3" fmla="*/ 16 h 17"/>
                      <a:gd name="T4" fmla="*/ 25 w 26"/>
                      <a:gd name="T5" fmla="*/ 2 h 17"/>
                      <a:gd name="T6" fmla="*/ 14 w 26"/>
                      <a:gd name="T7" fmla="*/ 0 h 17"/>
                      <a:gd name="T8" fmla="*/ 9 w 26"/>
                      <a:gd name="T9" fmla="*/ 4 h 17"/>
                      <a:gd name="T10" fmla="*/ 0 w 26"/>
                      <a:gd name="T11" fmla="*/ 12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17"/>
                      <a:gd name="T20" fmla="*/ 26 w 26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17">
                        <a:moveTo>
                          <a:pt x="0" y="12"/>
                        </a:moveTo>
                        <a:lnTo>
                          <a:pt x="14" y="16"/>
                        </a:lnTo>
                        <a:lnTo>
                          <a:pt x="25" y="2"/>
                        </a:lnTo>
                        <a:lnTo>
                          <a:pt x="14" y="0"/>
                        </a:lnTo>
                        <a:lnTo>
                          <a:pt x="9" y="4"/>
                        </a:lnTo>
                        <a:lnTo>
                          <a:pt x="0" y="12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37" name="Freeform 28"/>
                  <p:cNvSpPr>
                    <a:spLocks/>
                  </p:cNvSpPr>
                  <p:nvPr/>
                </p:nvSpPr>
                <p:spPr bwMode="auto">
                  <a:xfrm>
                    <a:off x="1620" y="2565"/>
                    <a:ext cx="21" cy="17"/>
                  </a:xfrm>
                  <a:custGeom>
                    <a:avLst/>
                    <a:gdLst>
                      <a:gd name="T0" fmla="*/ 0 w 21"/>
                      <a:gd name="T1" fmla="*/ 12 h 17"/>
                      <a:gd name="T2" fmla="*/ 11 w 21"/>
                      <a:gd name="T3" fmla="*/ 16 h 17"/>
                      <a:gd name="T4" fmla="*/ 20 w 21"/>
                      <a:gd name="T5" fmla="*/ 2 h 17"/>
                      <a:gd name="T6" fmla="*/ 15 w 21"/>
                      <a:gd name="T7" fmla="*/ 0 h 17"/>
                      <a:gd name="T8" fmla="*/ 0 w 21"/>
                      <a:gd name="T9" fmla="*/ 12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17"/>
                      <a:gd name="T17" fmla="*/ 21 w 2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17">
                        <a:moveTo>
                          <a:pt x="0" y="12"/>
                        </a:moveTo>
                        <a:lnTo>
                          <a:pt x="11" y="16"/>
                        </a:lnTo>
                        <a:lnTo>
                          <a:pt x="20" y="2"/>
                        </a:lnTo>
                        <a:lnTo>
                          <a:pt x="15" y="0"/>
                        </a:lnTo>
                        <a:lnTo>
                          <a:pt x="0" y="12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29"/>
                <p:cNvGrpSpPr>
                  <a:grpSpLocks/>
                </p:cNvGrpSpPr>
                <p:nvPr/>
              </p:nvGrpSpPr>
              <p:grpSpPr bwMode="auto">
                <a:xfrm>
                  <a:off x="1802" y="1996"/>
                  <a:ext cx="21" cy="34"/>
                  <a:chOff x="1802" y="1996"/>
                  <a:chExt cx="21" cy="34"/>
                </a:xfrm>
              </p:grpSpPr>
              <p:sp>
                <p:nvSpPr>
                  <p:cNvPr id="12333" name="Freeform 30"/>
                  <p:cNvSpPr>
                    <a:spLocks/>
                  </p:cNvSpPr>
                  <p:nvPr/>
                </p:nvSpPr>
                <p:spPr bwMode="auto">
                  <a:xfrm>
                    <a:off x="1802" y="2013"/>
                    <a:ext cx="21" cy="17"/>
                  </a:xfrm>
                  <a:custGeom>
                    <a:avLst/>
                    <a:gdLst>
                      <a:gd name="T0" fmla="*/ 0 w 21"/>
                      <a:gd name="T1" fmla="*/ 11 h 17"/>
                      <a:gd name="T2" fmla="*/ 20 w 21"/>
                      <a:gd name="T3" fmla="*/ 16 h 17"/>
                      <a:gd name="T4" fmla="*/ 18 w 21"/>
                      <a:gd name="T5" fmla="*/ 6 h 17"/>
                      <a:gd name="T6" fmla="*/ 18 w 21"/>
                      <a:gd name="T7" fmla="*/ 0 h 17"/>
                      <a:gd name="T8" fmla="*/ 10 w 21"/>
                      <a:gd name="T9" fmla="*/ 4 h 17"/>
                      <a:gd name="T10" fmla="*/ 0 w 21"/>
                      <a:gd name="T11" fmla="*/ 11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7"/>
                      <a:gd name="T20" fmla="*/ 21 w 21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7">
                        <a:moveTo>
                          <a:pt x="0" y="11"/>
                        </a:moveTo>
                        <a:lnTo>
                          <a:pt x="20" y="16"/>
                        </a:lnTo>
                        <a:lnTo>
                          <a:pt x="18" y="6"/>
                        </a:lnTo>
                        <a:lnTo>
                          <a:pt x="18" y="0"/>
                        </a:lnTo>
                        <a:lnTo>
                          <a:pt x="10" y="4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34" name="Freeform 31"/>
                  <p:cNvSpPr>
                    <a:spLocks/>
                  </p:cNvSpPr>
                  <p:nvPr/>
                </p:nvSpPr>
                <p:spPr bwMode="auto">
                  <a:xfrm>
                    <a:off x="1802" y="1996"/>
                    <a:ext cx="17" cy="17"/>
                  </a:xfrm>
                  <a:custGeom>
                    <a:avLst/>
                    <a:gdLst>
                      <a:gd name="T0" fmla="*/ 0 w 17"/>
                      <a:gd name="T1" fmla="*/ 10 h 17"/>
                      <a:gd name="T2" fmla="*/ 16 w 17"/>
                      <a:gd name="T3" fmla="*/ 0 h 17"/>
                      <a:gd name="T4" fmla="*/ 14 w 17"/>
                      <a:gd name="T5" fmla="*/ 16 h 17"/>
                      <a:gd name="T6" fmla="*/ 0 w 17"/>
                      <a:gd name="T7" fmla="*/ 10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17"/>
                      <a:gd name="T14" fmla="*/ 17 w 17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17">
                        <a:moveTo>
                          <a:pt x="0" y="10"/>
                        </a:moveTo>
                        <a:lnTo>
                          <a:pt x="16" y="0"/>
                        </a:lnTo>
                        <a:lnTo>
                          <a:pt x="14" y="16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1576" y="1846"/>
                <a:ext cx="1134" cy="1442"/>
                <a:chOff x="1576" y="1846"/>
                <a:chExt cx="1134" cy="1442"/>
              </a:xfrm>
            </p:grpSpPr>
            <p:sp>
              <p:nvSpPr>
                <p:cNvPr id="12316" name="Freeform 33"/>
                <p:cNvSpPr>
                  <a:spLocks/>
                </p:cNvSpPr>
                <p:nvPr/>
              </p:nvSpPr>
              <p:spPr bwMode="auto">
                <a:xfrm>
                  <a:off x="2093" y="2480"/>
                  <a:ext cx="617" cy="808"/>
                </a:xfrm>
                <a:custGeom>
                  <a:avLst/>
                  <a:gdLst>
                    <a:gd name="T0" fmla="*/ 86 w 617"/>
                    <a:gd name="T1" fmla="*/ 109 h 808"/>
                    <a:gd name="T2" fmla="*/ 120 w 617"/>
                    <a:gd name="T3" fmla="*/ 75 h 808"/>
                    <a:gd name="T4" fmla="*/ 169 w 617"/>
                    <a:gd name="T5" fmla="*/ 86 h 808"/>
                    <a:gd name="T6" fmla="*/ 191 w 617"/>
                    <a:gd name="T7" fmla="*/ 78 h 808"/>
                    <a:gd name="T8" fmla="*/ 211 w 617"/>
                    <a:gd name="T9" fmla="*/ 73 h 808"/>
                    <a:gd name="T10" fmla="*/ 248 w 617"/>
                    <a:gd name="T11" fmla="*/ 64 h 808"/>
                    <a:gd name="T12" fmla="*/ 253 w 617"/>
                    <a:gd name="T13" fmla="*/ 28 h 808"/>
                    <a:gd name="T14" fmla="*/ 292 w 617"/>
                    <a:gd name="T15" fmla="*/ 6 h 808"/>
                    <a:gd name="T16" fmla="*/ 316 w 617"/>
                    <a:gd name="T17" fmla="*/ 0 h 808"/>
                    <a:gd name="T18" fmla="*/ 353 w 617"/>
                    <a:gd name="T19" fmla="*/ 14 h 808"/>
                    <a:gd name="T20" fmla="*/ 380 w 617"/>
                    <a:gd name="T21" fmla="*/ 25 h 808"/>
                    <a:gd name="T22" fmla="*/ 416 w 617"/>
                    <a:gd name="T23" fmla="*/ 44 h 808"/>
                    <a:gd name="T24" fmla="*/ 446 w 617"/>
                    <a:gd name="T25" fmla="*/ 80 h 808"/>
                    <a:gd name="T26" fmla="*/ 508 w 617"/>
                    <a:gd name="T27" fmla="*/ 84 h 808"/>
                    <a:gd name="T28" fmla="*/ 565 w 617"/>
                    <a:gd name="T29" fmla="*/ 67 h 808"/>
                    <a:gd name="T30" fmla="*/ 576 w 617"/>
                    <a:gd name="T31" fmla="*/ 33 h 808"/>
                    <a:gd name="T32" fmla="*/ 596 w 617"/>
                    <a:gd name="T33" fmla="*/ 51 h 808"/>
                    <a:gd name="T34" fmla="*/ 607 w 617"/>
                    <a:gd name="T35" fmla="*/ 114 h 808"/>
                    <a:gd name="T36" fmla="*/ 593 w 617"/>
                    <a:gd name="T37" fmla="*/ 160 h 808"/>
                    <a:gd name="T38" fmla="*/ 604 w 617"/>
                    <a:gd name="T39" fmla="*/ 189 h 808"/>
                    <a:gd name="T40" fmla="*/ 591 w 617"/>
                    <a:gd name="T41" fmla="*/ 243 h 808"/>
                    <a:gd name="T42" fmla="*/ 574 w 617"/>
                    <a:gd name="T43" fmla="*/ 276 h 808"/>
                    <a:gd name="T44" fmla="*/ 582 w 617"/>
                    <a:gd name="T45" fmla="*/ 320 h 808"/>
                    <a:gd name="T46" fmla="*/ 578 w 617"/>
                    <a:gd name="T47" fmla="*/ 351 h 808"/>
                    <a:gd name="T48" fmla="*/ 593 w 617"/>
                    <a:gd name="T49" fmla="*/ 380 h 808"/>
                    <a:gd name="T50" fmla="*/ 610 w 617"/>
                    <a:gd name="T51" fmla="*/ 427 h 808"/>
                    <a:gd name="T52" fmla="*/ 589 w 617"/>
                    <a:gd name="T53" fmla="*/ 515 h 808"/>
                    <a:gd name="T54" fmla="*/ 563 w 617"/>
                    <a:gd name="T55" fmla="*/ 586 h 808"/>
                    <a:gd name="T56" fmla="*/ 525 w 617"/>
                    <a:gd name="T57" fmla="*/ 665 h 808"/>
                    <a:gd name="T58" fmla="*/ 487 w 617"/>
                    <a:gd name="T59" fmla="*/ 732 h 808"/>
                    <a:gd name="T60" fmla="*/ 440 w 617"/>
                    <a:gd name="T61" fmla="*/ 797 h 808"/>
                    <a:gd name="T62" fmla="*/ 397 w 617"/>
                    <a:gd name="T63" fmla="*/ 801 h 808"/>
                    <a:gd name="T64" fmla="*/ 390 w 617"/>
                    <a:gd name="T65" fmla="*/ 771 h 808"/>
                    <a:gd name="T66" fmla="*/ 386 w 617"/>
                    <a:gd name="T67" fmla="*/ 740 h 808"/>
                    <a:gd name="T68" fmla="*/ 377 w 617"/>
                    <a:gd name="T69" fmla="*/ 716 h 808"/>
                    <a:gd name="T70" fmla="*/ 366 w 617"/>
                    <a:gd name="T71" fmla="*/ 653 h 808"/>
                    <a:gd name="T72" fmla="*/ 349 w 617"/>
                    <a:gd name="T73" fmla="*/ 625 h 808"/>
                    <a:gd name="T74" fmla="*/ 346 w 617"/>
                    <a:gd name="T75" fmla="*/ 584 h 808"/>
                    <a:gd name="T76" fmla="*/ 349 w 617"/>
                    <a:gd name="T77" fmla="*/ 552 h 808"/>
                    <a:gd name="T78" fmla="*/ 356 w 617"/>
                    <a:gd name="T79" fmla="*/ 527 h 808"/>
                    <a:gd name="T80" fmla="*/ 346 w 617"/>
                    <a:gd name="T81" fmla="*/ 483 h 808"/>
                    <a:gd name="T82" fmla="*/ 285 w 617"/>
                    <a:gd name="T83" fmla="*/ 424 h 808"/>
                    <a:gd name="T84" fmla="*/ 278 w 617"/>
                    <a:gd name="T85" fmla="*/ 380 h 808"/>
                    <a:gd name="T86" fmla="*/ 236 w 617"/>
                    <a:gd name="T87" fmla="*/ 391 h 808"/>
                    <a:gd name="T88" fmla="*/ 209 w 617"/>
                    <a:gd name="T89" fmla="*/ 393 h 808"/>
                    <a:gd name="T90" fmla="*/ 180 w 617"/>
                    <a:gd name="T91" fmla="*/ 410 h 808"/>
                    <a:gd name="T92" fmla="*/ 147 w 617"/>
                    <a:gd name="T93" fmla="*/ 422 h 808"/>
                    <a:gd name="T94" fmla="*/ 97 w 617"/>
                    <a:gd name="T95" fmla="*/ 436 h 808"/>
                    <a:gd name="T96" fmla="*/ 32 w 617"/>
                    <a:gd name="T97" fmla="*/ 385 h 808"/>
                    <a:gd name="T98" fmla="*/ 17 w 617"/>
                    <a:gd name="T99" fmla="*/ 318 h 808"/>
                    <a:gd name="T100" fmla="*/ 0 w 617"/>
                    <a:gd name="T101" fmla="*/ 287 h 808"/>
                    <a:gd name="T102" fmla="*/ 14 w 617"/>
                    <a:gd name="T103" fmla="*/ 254 h 808"/>
                    <a:gd name="T104" fmla="*/ 14 w 617"/>
                    <a:gd name="T105" fmla="*/ 218 h 808"/>
                    <a:gd name="T106" fmla="*/ 40 w 617"/>
                    <a:gd name="T107" fmla="*/ 198 h 808"/>
                    <a:gd name="T108" fmla="*/ 29 w 617"/>
                    <a:gd name="T109" fmla="*/ 178 h 808"/>
                    <a:gd name="T110" fmla="*/ 38 w 617"/>
                    <a:gd name="T111" fmla="*/ 156 h 80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17"/>
                    <a:gd name="T169" fmla="*/ 0 h 808"/>
                    <a:gd name="T170" fmla="*/ 617 w 617"/>
                    <a:gd name="T171" fmla="*/ 808 h 80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17" h="808">
                      <a:moveTo>
                        <a:pt x="51" y="122"/>
                      </a:moveTo>
                      <a:lnTo>
                        <a:pt x="86" y="109"/>
                      </a:lnTo>
                      <a:lnTo>
                        <a:pt x="103" y="80"/>
                      </a:lnTo>
                      <a:lnTo>
                        <a:pt x="120" y="75"/>
                      </a:lnTo>
                      <a:lnTo>
                        <a:pt x="145" y="56"/>
                      </a:lnTo>
                      <a:lnTo>
                        <a:pt x="169" y="86"/>
                      </a:lnTo>
                      <a:lnTo>
                        <a:pt x="182" y="75"/>
                      </a:lnTo>
                      <a:lnTo>
                        <a:pt x="191" y="78"/>
                      </a:lnTo>
                      <a:lnTo>
                        <a:pt x="202" y="73"/>
                      </a:lnTo>
                      <a:lnTo>
                        <a:pt x="211" y="73"/>
                      </a:lnTo>
                      <a:lnTo>
                        <a:pt x="228" y="75"/>
                      </a:lnTo>
                      <a:lnTo>
                        <a:pt x="248" y="64"/>
                      </a:lnTo>
                      <a:lnTo>
                        <a:pt x="233" y="47"/>
                      </a:lnTo>
                      <a:lnTo>
                        <a:pt x="253" y="28"/>
                      </a:lnTo>
                      <a:lnTo>
                        <a:pt x="270" y="28"/>
                      </a:lnTo>
                      <a:lnTo>
                        <a:pt x="292" y="6"/>
                      </a:lnTo>
                      <a:lnTo>
                        <a:pt x="308" y="6"/>
                      </a:lnTo>
                      <a:lnTo>
                        <a:pt x="316" y="0"/>
                      </a:lnTo>
                      <a:lnTo>
                        <a:pt x="341" y="6"/>
                      </a:lnTo>
                      <a:lnTo>
                        <a:pt x="353" y="14"/>
                      </a:lnTo>
                      <a:lnTo>
                        <a:pt x="362" y="17"/>
                      </a:lnTo>
                      <a:lnTo>
                        <a:pt x="380" y="25"/>
                      </a:lnTo>
                      <a:lnTo>
                        <a:pt x="399" y="33"/>
                      </a:lnTo>
                      <a:lnTo>
                        <a:pt x="416" y="44"/>
                      </a:lnTo>
                      <a:lnTo>
                        <a:pt x="439" y="67"/>
                      </a:lnTo>
                      <a:lnTo>
                        <a:pt x="446" y="80"/>
                      </a:lnTo>
                      <a:lnTo>
                        <a:pt x="470" y="78"/>
                      </a:lnTo>
                      <a:lnTo>
                        <a:pt x="508" y="84"/>
                      </a:lnTo>
                      <a:lnTo>
                        <a:pt x="526" y="95"/>
                      </a:lnTo>
                      <a:lnTo>
                        <a:pt x="565" y="67"/>
                      </a:lnTo>
                      <a:lnTo>
                        <a:pt x="563" y="51"/>
                      </a:lnTo>
                      <a:lnTo>
                        <a:pt x="576" y="33"/>
                      </a:lnTo>
                      <a:lnTo>
                        <a:pt x="591" y="28"/>
                      </a:lnTo>
                      <a:lnTo>
                        <a:pt x="596" y="51"/>
                      </a:lnTo>
                      <a:lnTo>
                        <a:pt x="598" y="80"/>
                      </a:lnTo>
                      <a:lnTo>
                        <a:pt x="607" y="114"/>
                      </a:lnTo>
                      <a:lnTo>
                        <a:pt x="607" y="140"/>
                      </a:lnTo>
                      <a:lnTo>
                        <a:pt x="593" y="160"/>
                      </a:lnTo>
                      <a:lnTo>
                        <a:pt x="609" y="165"/>
                      </a:lnTo>
                      <a:lnTo>
                        <a:pt x="604" y="189"/>
                      </a:lnTo>
                      <a:lnTo>
                        <a:pt x="598" y="220"/>
                      </a:lnTo>
                      <a:lnTo>
                        <a:pt x="591" y="243"/>
                      </a:lnTo>
                      <a:lnTo>
                        <a:pt x="578" y="262"/>
                      </a:lnTo>
                      <a:lnTo>
                        <a:pt x="574" y="276"/>
                      </a:lnTo>
                      <a:lnTo>
                        <a:pt x="576" y="296"/>
                      </a:lnTo>
                      <a:lnTo>
                        <a:pt x="582" y="320"/>
                      </a:lnTo>
                      <a:lnTo>
                        <a:pt x="576" y="338"/>
                      </a:lnTo>
                      <a:lnTo>
                        <a:pt x="578" y="351"/>
                      </a:lnTo>
                      <a:lnTo>
                        <a:pt x="585" y="362"/>
                      </a:lnTo>
                      <a:lnTo>
                        <a:pt x="593" y="380"/>
                      </a:lnTo>
                      <a:lnTo>
                        <a:pt x="616" y="405"/>
                      </a:lnTo>
                      <a:lnTo>
                        <a:pt x="610" y="427"/>
                      </a:lnTo>
                      <a:lnTo>
                        <a:pt x="602" y="469"/>
                      </a:lnTo>
                      <a:lnTo>
                        <a:pt x="589" y="515"/>
                      </a:lnTo>
                      <a:lnTo>
                        <a:pt x="578" y="549"/>
                      </a:lnTo>
                      <a:lnTo>
                        <a:pt x="563" y="586"/>
                      </a:lnTo>
                      <a:lnTo>
                        <a:pt x="544" y="631"/>
                      </a:lnTo>
                      <a:lnTo>
                        <a:pt x="525" y="665"/>
                      </a:lnTo>
                      <a:lnTo>
                        <a:pt x="505" y="704"/>
                      </a:lnTo>
                      <a:lnTo>
                        <a:pt x="487" y="732"/>
                      </a:lnTo>
                      <a:lnTo>
                        <a:pt x="468" y="763"/>
                      </a:lnTo>
                      <a:lnTo>
                        <a:pt x="440" y="797"/>
                      </a:lnTo>
                      <a:lnTo>
                        <a:pt x="416" y="807"/>
                      </a:lnTo>
                      <a:lnTo>
                        <a:pt x="397" y="801"/>
                      </a:lnTo>
                      <a:lnTo>
                        <a:pt x="386" y="776"/>
                      </a:lnTo>
                      <a:lnTo>
                        <a:pt x="390" y="771"/>
                      </a:lnTo>
                      <a:lnTo>
                        <a:pt x="397" y="751"/>
                      </a:lnTo>
                      <a:lnTo>
                        <a:pt x="386" y="740"/>
                      </a:lnTo>
                      <a:lnTo>
                        <a:pt x="386" y="727"/>
                      </a:lnTo>
                      <a:lnTo>
                        <a:pt x="377" y="716"/>
                      </a:lnTo>
                      <a:lnTo>
                        <a:pt x="377" y="678"/>
                      </a:lnTo>
                      <a:lnTo>
                        <a:pt x="366" y="653"/>
                      </a:lnTo>
                      <a:lnTo>
                        <a:pt x="362" y="639"/>
                      </a:lnTo>
                      <a:lnTo>
                        <a:pt x="349" y="625"/>
                      </a:lnTo>
                      <a:lnTo>
                        <a:pt x="334" y="609"/>
                      </a:lnTo>
                      <a:lnTo>
                        <a:pt x="346" y="584"/>
                      </a:lnTo>
                      <a:lnTo>
                        <a:pt x="349" y="564"/>
                      </a:lnTo>
                      <a:lnTo>
                        <a:pt x="349" y="552"/>
                      </a:lnTo>
                      <a:lnTo>
                        <a:pt x="362" y="544"/>
                      </a:lnTo>
                      <a:lnTo>
                        <a:pt x="356" y="527"/>
                      </a:lnTo>
                      <a:lnTo>
                        <a:pt x="353" y="504"/>
                      </a:lnTo>
                      <a:lnTo>
                        <a:pt x="346" y="483"/>
                      </a:lnTo>
                      <a:lnTo>
                        <a:pt x="292" y="438"/>
                      </a:lnTo>
                      <a:lnTo>
                        <a:pt x="285" y="424"/>
                      </a:lnTo>
                      <a:lnTo>
                        <a:pt x="292" y="393"/>
                      </a:lnTo>
                      <a:lnTo>
                        <a:pt x="278" y="380"/>
                      </a:lnTo>
                      <a:lnTo>
                        <a:pt x="263" y="388"/>
                      </a:lnTo>
                      <a:lnTo>
                        <a:pt x="236" y="391"/>
                      </a:lnTo>
                      <a:lnTo>
                        <a:pt x="226" y="377"/>
                      </a:lnTo>
                      <a:lnTo>
                        <a:pt x="209" y="393"/>
                      </a:lnTo>
                      <a:lnTo>
                        <a:pt x="200" y="410"/>
                      </a:lnTo>
                      <a:lnTo>
                        <a:pt x="180" y="410"/>
                      </a:lnTo>
                      <a:lnTo>
                        <a:pt x="167" y="422"/>
                      </a:lnTo>
                      <a:lnTo>
                        <a:pt x="147" y="422"/>
                      </a:lnTo>
                      <a:lnTo>
                        <a:pt x="125" y="438"/>
                      </a:lnTo>
                      <a:lnTo>
                        <a:pt x="97" y="436"/>
                      </a:lnTo>
                      <a:lnTo>
                        <a:pt x="62" y="407"/>
                      </a:lnTo>
                      <a:lnTo>
                        <a:pt x="32" y="385"/>
                      </a:lnTo>
                      <a:lnTo>
                        <a:pt x="17" y="368"/>
                      </a:lnTo>
                      <a:lnTo>
                        <a:pt x="17" y="318"/>
                      </a:lnTo>
                      <a:lnTo>
                        <a:pt x="0" y="304"/>
                      </a:lnTo>
                      <a:lnTo>
                        <a:pt x="0" y="287"/>
                      </a:lnTo>
                      <a:lnTo>
                        <a:pt x="3" y="273"/>
                      </a:lnTo>
                      <a:lnTo>
                        <a:pt x="14" y="254"/>
                      </a:lnTo>
                      <a:lnTo>
                        <a:pt x="7" y="238"/>
                      </a:lnTo>
                      <a:lnTo>
                        <a:pt x="14" y="218"/>
                      </a:lnTo>
                      <a:lnTo>
                        <a:pt x="29" y="209"/>
                      </a:lnTo>
                      <a:lnTo>
                        <a:pt x="40" y="198"/>
                      </a:lnTo>
                      <a:lnTo>
                        <a:pt x="40" y="187"/>
                      </a:lnTo>
                      <a:lnTo>
                        <a:pt x="29" y="178"/>
                      </a:lnTo>
                      <a:lnTo>
                        <a:pt x="29" y="165"/>
                      </a:lnTo>
                      <a:lnTo>
                        <a:pt x="38" y="156"/>
                      </a:lnTo>
                      <a:lnTo>
                        <a:pt x="51" y="122"/>
                      </a:lnTo>
                    </a:path>
                  </a:pathLst>
                </a:custGeom>
                <a:solidFill>
                  <a:srgbClr val="0018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" name="Group 34"/>
                <p:cNvGrpSpPr>
                  <a:grpSpLocks/>
                </p:cNvGrpSpPr>
                <p:nvPr/>
              </p:nvGrpSpPr>
              <p:grpSpPr bwMode="auto">
                <a:xfrm>
                  <a:off x="2585" y="2776"/>
                  <a:ext cx="71" cy="173"/>
                  <a:chOff x="2585" y="2776"/>
                  <a:chExt cx="71" cy="173"/>
                </a:xfrm>
              </p:grpSpPr>
              <p:sp>
                <p:nvSpPr>
                  <p:cNvPr id="12327" name="Freeform 35"/>
                  <p:cNvSpPr>
                    <a:spLocks/>
                  </p:cNvSpPr>
                  <p:nvPr/>
                </p:nvSpPr>
                <p:spPr bwMode="auto">
                  <a:xfrm>
                    <a:off x="2585" y="2776"/>
                    <a:ext cx="29" cy="49"/>
                  </a:xfrm>
                  <a:custGeom>
                    <a:avLst/>
                    <a:gdLst>
                      <a:gd name="T0" fmla="*/ 20 w 29"/>
                      <a:gd name="T1" fmla="*/ 0 h 49"/>
                      <a:gd name="T2" fmla="*/ 0 w 29"/>
                      <a:gd name="T3" fmla="*/ 13 h 49"/>
                      <a:gd name="T4" fmla="*/ 9 w 29"/>
                      <a:gd name="T5" fmla="*/ 33 h 49"/>
                      <a:gd name="T6" fmla="*/ 15 w 29"/>
                      <a:gd name="T7" fmla="*/ 48 h 49"/>
                      <a:gd name="T8" fmla="*/ 28 w 29"/>
                      <a:gd name="T9" fmla="*/ 37 h 49"/>
                      <a:gd name="T10" fmla="*/ 20 w 29"/>
                      <a:gd name="T11" fmla="*/ 0 h 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"/>
                      <a:gd name="T19" fmla="*/ 0 h 49"/>
                      <a:gd name="T20" fmla="*/ 29 w 29"/>
                      <a:gd name="T21" fmla="*/ 49 h 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" h="49">
                        <a:moveTo>
                          <a:pt x="20" y="0"/>
                        </a:moveTo>
                        <a:lnTo>
                          <a:pt x="0" y="13"/>
                        </a:lnTo>
                        <a:lnTo>
                          <a:pt x="9" y="33"/>
                        </a:lnTo>
                        <a:lnTo>
                          <a:pt x="15" y="48"/>
                        </a:lnTo>
                        <a:lnTo>
                          <a:pt x="28" y="3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28" name="Freeform 36"/>
                  <p:cNvSpPr>
                    <a:spLocks/>
                  </p:cNvSpPr>
                  <p:nvPr/>
                </p:nvSpPr>
                <p:spPr bwMode="auto">
                  <a:xfrm>
                    <a:off x="2634" y="2899"/>
                    <a:ext cx="22" cy="50"/>
                  </a:xfrm>
                  <a:custGeom>
                    <a:avLst/>
                    <a:gdLst>
                      <a:gd name="T0" fmla="*/ 13 w 22"/>
                      <a:gd name="T1" fmla="*/ 0 h 50"/>
                      <a:gd name="T2" fmla="*/ 0 w 22"/>
                      <a:gd name="T3" fmla="*/ 10 h 50"/>
                      <a:gd name="T4" fmla="*/ 3 w 22"/>
                      <a:gd name="T5" fmla="*/ 26 h 50"/>
                      <a:gd name="T6" fmla="*/ 5 w 22"/>
                      <a:gd name="T7" fmla="*/ 47 h 50"/>
                      <a:gd name="T8" fmla="*/ 21 w 22"/>
                      <a:gd name="T9" fmla="*/ 49 h 50"/>
                      <a:gd name="T10" fmla="*/ 21 w 22"/>
                      <a:gd name="T11" fmla="*/ 33 h 50"/>
                      <a:gd name="T12" fmla="*/ 13 w 22"/>
                      <a:gd name="T13" fmla="*/ 0 h 5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"/>
                      <a:gd name="T22" fmla="*/ 0 h 50"/>
                      <a:gd name="T23" fmla="*/ 22 w 22"/>
                      <a:gd name="T24" fmla="*/ 50 h 5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" h="50">
                        <a:moveTo>
                          <a:pt x="13" y="0"/>
                        </a:moveTo>
                        <a:lnTo>
                          <a:pt x="0" y="10"/>
                        </a:lnTo>
                        <a:lnTo>
                          <a:pt x="3" y="26"/>
                        </a:lnTo>
                        <a:lnTo>
                          <a:pt x="5" y="47"/>
                        </a:lnTo>
                        <a:lnTo>
                          <a:pt x="21" y="49"/>
                        </a:lnTo>
                        <a:lnTo>
                          <a:pt x="21" y="33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318" name="Freeform 37"/>
                <p:cNvSpPr>
                  <a:spLocks/>
                </p:cNvSpPr>
                <p:nvPr/>
              </p:nvSpPr>
              <p:spPr bwMode="auto">
                <a:xfrm>
                  <a:off x="1576" y="1846"/>
                  <a:ext cx="1064" cy="762"/>
                </a:xfrm>
                <a:custGeom>
                  <a:avLst/>
                  <a:gdLst>
                    <a:gd name="T0" fmla="*/ 556 w 1064"/>
                    <a:gd name="T1" fmla="*/ 759 h 762"/>
                    <a:gd name="T2" fmla="*/ 588 w 1064"/>
                    <a:gd name="T3" fmla="*/ 685 h 762"/>
                    <a:gd name="T4" fmla="*/ 613 w 1064"/>
                    <a:gd name="T5" fmla="*/ 649 h 762"/>
                    <a:gd name="T6" fmla="*/ 692 w 1064"/>
                    <a:gd name="T7" fmla="*/ 629 h 762"/>
                    <a:gd name="T8" fmla="*/ 638 w 1064"/>
                    <a:gd name="T9" fmla="*/ 598 h 762"/>
                    <a:gd name="T10" fmla="*/ 711 w 1064"/>
                    <a:gd name="T11" fmla="*/ 621 h 762"/>
                    <a:gd name="T12" fmla="*/ 721 w 1064"/>
                    <a:gd name="T13" fmla="*/ 585 h 762"/>
                    <a:gd name="T14" fmla="*/ 752 w 1064"/>
                    <a:gd name="T15" fmla="*/ 593 h 762"/>
                    <a:gd name="T16" fmla="*/ 791 w 1064"/>
                    <a:gd name="T17" fmla="*/ 574 h 762"/>
                    <a:gd name="T18" fmla="*/ 827 w 1064"/>
                    <a:gd name="T19" fmla="*/ 573 h 762"/>
                    <a:gd name="T20" fmla="*/ 843 w 1064"/>
                    <a:gd name="T21" fmla="*/ 626 h 762"/>
                    <a:gd name="T22" fmla="*/ 927 w 1064"/>
                    <a:gd name="T23" fmla="*/ 643 h 762"/>
                    <a:gd name="T24" fmla="*/ 1000 w 1064"/>
                    <a:gd name="T25" fmla="*/ 682 h 762"/>
                    <a:gd name="T26" fmla="*/ 1060 w 1064"/>
                    <a:gd name="T27" fmla="*/ 638 h 762"/>
                    <a:gd name="T28" fmla="*/ 1056 w 1064"/>
                    <a:gd name="T29" fmla="*/ 516 h 762"/>
                    <a:gd name="T30" fmla="*/ 1019 w 1064"/>
                    <a:gd name="T31" fmla="*/ 465 h 762"/>
                    <a:gd name="T32" fmla="*/ 990 w 1064"/>
                    <a:gd name="T33" fmla="*/ 501 h 762"/>
                    <a:gd name="T34" fmla="*/ 955 w 1064"/>
                    <a:gd name="T35" fmla="*/ 518 h 762"/>
                    <a:gd name="T36" fmla="*/ 929 w 1064"/>
                    <a:gd name="T37" fmla="*/ 497 h 762"/>
                    <a:gd name="T38" fmla="*/ 977 w 1064"/>
                    <a:gd name="T39" fmla="*/ 465 h 762"/>
                    <a:gd name="T40" fmla="*/ 975 w 1064"/>
                    <a:gd name="T41" fmla="*/ 355 h 762"/>
                    <a:gd name="T42" fmla="*/ 811 w 1064"/>
                    <a:gd name="T43" fmla="*/ 184 h 762"/>
                    <a:gd name="T44" fmla="*/ 626 w 1064"/>
                    <a:gd name="T45" fmla="*/ 71 h 762"/>
                    <a:gd name="T46" fmla="*/ 332 w 1064"/>
                    <a:gd name="T47" fmla="*/ 0 h 762"/>
                    <a:gd name="T48" fmla="*/ 153 w 1064"/>
                    <a:gd name="T49" fmla="*/ 21 h 762"/>
                    <a:gd name="T50" fmla="*/ 77 w 1064"/>
                    <a:gd name="T51" fmla="*/ 70 h 762"/>
                    <a:gd name="T52" fmla="*/ 26 w 1064"/>
                    <a:gd name="T53" fmla="*/ 40 h 762"/>
                    <a:gd name="T54" fmla="*/ 17 w 1064"/>
                    <a:gd name="T55" fmla="*/ 108 h 762"/>
                    <a:gd name="T56" fmla="*/ 13 w 1064"/>
                    <a:gd name="T57" fmla="*/ 183 h 762"/>
                    <a:gd name="T58" fmla="*/ 67 w 1064"/>
                    <a:gd name="T59" fmla="*/ 184 h 762"/>
                    <a:gd name="T60" fmla="*/ 142 w 1064"/>
                    <a:gd name="T61" fmla="*/ 141 h 762"/>
                    <a:gd name="T62" fmla="*/ 211 w 1064"/>
                    <a:gd name="T63" fmla="*/ 143 h 762"/>
                    <a:gd name="T64" fmla="*/ 275 w 1064"/>
                    <a:gd name="T65" fmla="*/ 142 h 762"/>
                    <a:gd name="T66" fmla="*/ 339 w 1064"/>
                    <a:gd name="T67" fmla="*/ 159 h 762"/>
                    <a:gd name="T68" fmla="*/ 337 w 1064"/>
                    <a:gd name="T69" fmla="*/ 205 h 762"/>
                    <a:gd name="T70" fmla="*/ 436 w 1064"/>
                    <a:gd name="T71" fmla="*/ 200 h 762"/>
                    <a:gd name="T72" fmla="*/ 476 w 1064"/>
                    <a:gd name="T73" fmla="*/ 209 h 762"/>
                    <a:gd name="T74" fmla="*/ 464 w 1064"/>
                    <a:gd name="T75" fmla="*/ 234 h 762"/>
                    <a:gd name="T76" fmla="*/ 480 w 1064"/>
                    <a:gd name="T77" fmla="*/ 278 h 762"/>
                    <a:gd name="T78" fmla="*/ 508 w 1064"/>
                    <a:gd name="T79" fmla="*/ 332 h 762"/>
                    <a:gd name="T80" fmla="*/ 514 w 1064"/>
                    <a:gd name="T81" fmla="*/ 373 h 762"/>
                    <a:gd name="T82" fmla="*/ 498 w 1064"/>
                    <a:gd name="T83" fmla="*/ 350 h 762"/>
                    <a:gd name="T84" fmla="*/ 458 w 1064"/>
                    <a:gd name="T85" fmla="*/ 388 h 762"/>
                    <a:gd name="T86" fmla="*/ 477 w 1064"/>
                    <a:gd name="T87" fmla="*/ 449 h 762"/>
                    <a:gd name="T88" fmla="*/ 501 w 1064"/>
                    <a:gd name="T89" fmla="*/ 520 h 762"/>
                    <a:gd name="T90" fmla="*/ 553 w 1064"/>
                    <a:gd name="T91" fmla="*/ 516 h 762"/>
                    <a:gd name="T92" fmla="*/ 532 w 1064"/>
                    <a:gd name="T93" fmla="*/ 462 h 762"/>
                    <a:gd name="T94" fmla="*/ 509 w 1064"/>
                    <a:gd name="T95" fmla="*/ 411 h 762"/>
                    <a:gd name="T96" fmla="*/ 547 w 1064"/>
                    <a:gd name="T97" fmla="*/ 445 h 762"/>
                    <a:gd name="T98" fmla="*/ 566 w 1064"/>
                    <a:gd name="T99" fmla="*/ 449 h 762"/>
                    <a:gd name="T100" fmla="*/ 586 w 1064"/>
                    <a:gd name="T101" fmla="*/ 492 h 762"/>
                    <a:gd name="T102" fmla="*/ 561 w 1064"/>
                    <a:gd name="T103" fmla="*/ 541 h 762"/>
                    <a:gd name="T104" fmla="*/ 528 w 1064"/>
                    <a:gd name="T105" fmla="*/ 523 h 762"/>
                    <a:gd name="T106" fmla="*/ 545 w 1064"/>
                    <a:gd name="T107" fmla="*/ 554 h 762"/>
                    <a:gd name="T108" fmla="*/ 528 w 1064"/>
                    <a:gd name="T109" fmla="*/ 630 h 762"/>
                    <a:gd name="T110" fmla="*/ 553 w 1064"/>
                    <a:gd name="T111" fmla="*/ 672 h 76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64"/>
                    <a:gd name="T169" fmla="*/ 0 h 762"/>
                    <a:gd name="T170" fmla="*/ 1064 w 1064"/>
                    <a:gd name="T171" fmla="*/ 762 h 76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64" h="762">
                      <a:moveTo>
                        <a:pt x="517" y="708"/>
                      </a:moveTo>
                      <a:lnTo>
                        <a:pt x="532" y="729"/>
                      </a:lnTo>
                      <a:lnTo>
                        <a:pt x="527" y="741"/>
                      </a:lnTo>
                      <a:lnTo>
                        <a:pt x="533" y="751"/>
                      </a:lnTo>
                      <a:lnTo>
                        <a:pt x="542" y="761"/>
                      </a:lnTo>
                      <a:lnTo>
                        <a:pt x="556" y="759"/>
                      </a:lnTo>
                      <a:lnTo>
                        <a:pt x="570" y="741"/>
                      </a:lnTo>
                      <a:lnTo>
                        <a:pt x="586" y="730"/>
                      </a:lnTo>
                      <a:lnTo>
                        <a:pt x="594" y="720"/>
                      </a:lnTo>
                      <a:lnTo>
                        <a:pt x="591" y="709"/>
                      </a:lnTo>
                      <a:lnTo>
                        <a:pt x="588" y="698"/>
                      </a:lnTo>
                      <a:lnTo>
                        <a:pt x="588" y="685"/>
                      </a:lnTo>
                      <a:lnTo>
                        <a:pt x="597" y="680"/>
                      </a:lnTo>
                      <a:lnTo>
                        <a:pt x="597" y="668"/>
                      </a:lnTo>
                      <a:lnTo>
                        <a:pt x="594" y="661"/>
                      </a:lnTo>
                      <a:lnTo>
                        <a:pt x="600" y="654"/>
                      </a:lnTo>
                      <a:lnTo>
                        <a:pt x="609" y="655"/>
                      </a:lnTo>
                      <a:lnTo>
                        <a:pt x="613" y="649"/>
                      </a:lnTo>
                      <a:lnTo>
                        <a:pt x="613" y="640"/>
                      </a:lnTo>
                      <a:lnTo>
                        <a:pt x="616" y="632"/>
                      </a:lnTo>
                      <a:lnTo>
                        <a:pt x="640" y="636"/>
                      </a:lnTo>
                      <a:lnTo>
                        <a:pt x="649" y="643"/>
                      </a:lnTo>
                      <a:lnTo>
                        <a:pt x="691" y="638"/>
                      </a:lnTo>
                      <a:lnTo>
                        <a:pt x="692" y="629"/>
                      </a:lnTo>
                      <a:lnTo>
                        <a:pt x="680" y="619"/>
                      </a:lnTo>
                      <a:lnTo>
                        <a:pt x="651" y="620"/>
                      </a:lnTo>
                      <a:lnTo>
                        <a:pt x="638" y="619"/>
                      </a:lnTo>
                      <a:lnTo>
                        <a:pt x="634" y="614"/>
                      </a:lnTo>
                      <a:lnTo>
                        <a:pt x="634" y="604"/>
                      </a:lnTo>
                      <a:lnTo>
                        <a:pt x="638" y="598"/>
                      </a:lnTo>
                      <a:lnTo>
                        <a:pt x="649" y="607"/>
                      </a:lnTo>
                      <a:lnTo>
                        <a:pt x="666" y="607"/>
                      </a:lnTo>
                      <a:lnTo>
                        <a:pt x="677" y="608"/>
                      </a:lnTo>
                      <a:lnTo>
                        <a:pt x="687" y="608"/>
                      </a:lnTo>
                      <a:lnTo>
                        <a:pt x="695" y="615"/>
                      </a:lnTo>
                      <a:lnTo>
                        <a:pt x="711" y="621"/>
                      </a:lnTo>
                      <a:lnTo>
                        <a:pt x="722" y="624"/>
                      </a:lnTo>
                      <a:lnTo>
                        <a:pt x="722" y="613"/>
                      </a:lnTo>
                      <a:lnTo>
                        <a:pt x="731" y="608"/>
                      </a:lnTo>
                      <a:lnTo>
                        <a:pt x="726" y="599"/>
                      </a:lnTo>
                      <a:lnTo>
                        <a:pt x="720" y="593"/>
                      </a:lnTo>
                      <a:lnTo>
                        <a:pt x="721" y="585"/>
                      </a:lnTo>
                      <a:lnTo>
                        <a:pt x="725" y="578"/>
                      </a:lnTo>
                      <a:lnTo>
                        <a:pt x="735" y="566"/>
                      </a:lnTo>
                      <a:lnTo>
                        <a:pt x="740" y="574"/>
                      </a:lnTo>
                      <a:lnTo>
                        <a:pt x="736" y="585"/>
                      </a:lnTo>
                      <a:lnTo>
                        <a:pt x="743" y="589"/>
                      </a:lnTo>
                      <a:lnTo>
                        <a:pt x="752" y="593"/>
                      </a:lnTo>
                      <a:lnTo>
                        <a:pt x="761" y="598"/>
                      </a:lnTo>
                      <a:lnTo>
                        <a:pt x="772" y="598"/>
                      </a:lnTo>
                      <a:lnTo>
                        <a:pt x="783" y="596"/>
                      </a:lnTo>
                      <a:lnTo>
                        <a:pt x="786" y="588"/>
                      </a:lnTo>
                      <a:lnTo>
                        <a:pt x="786" y="580"/>
                      </a:lnTo>
                      <a:lnTo>
                        <a:pt x="791" y="574"/>
                      </a:lnTo>
                      <a:lnTo>
                        <a:pt x="802" y="567"/>
                      </a:lnTo>
                      <a:lnTo>
                        <a:pt x="807" y="562"/>
                      </a:lnTo>
                      <a:lnTo>
                        <a:pt x="805" y="554"/>
                      </a:lnTo>
                      <a:lnTo>
                        <a:pt x="809" y="545"/>
                      </a:lnTo>
                      <a:lnTo>
                        <a:pt x="820" y="562"/>
                      </a:lnTo>
                      <a:lnTo>
                        <a:pt x="827" y="573"/>
                      </a:lnTo>
                      <a:lnTo>
                        <a:pt x="829" y="578"/>
                      </a:lnTo>
                      <a:lnTo>
                        <a:pt x="834" y="588"/>
                      </a:lnTo>
                      <a:lnTo>
                        <a:pt x="840" y="596"/>
                      </a:lnTo>
                      <a:lnTo>
                        <a:pt x="839" y="607"/>
                      </a:lnTo>
                      <a:lnTo>
                        <a:pt x="838" y="616"/>
                      </a:lnTo>
                      <a:lnTo>
                        <a:pt x="843" y="626"/>
                      </a:lnTo>
                      <a:lnTo>
                        <a:pt x="853" y="632"/>
                      </a:lnTo>
                      <a:lnTo>
                        <a:pt x="864" y="632"/>
                      </a:lnTo>
                      <a:lnTo>
                        <a:pt x="875" y="630"/>
                      </a:lnTo>
                      <a:lnTo>
                        <a:pt x="894" y="632"/>
                      </a:lnTo>
                      <a:lnTo>
                        <a:pt x="917" y="646"/>
                      </a:lnTo>
                      <a:lnTo>
                        <a:pt x="927" y="643"/>
                      </a:lnTo>
                      <a:lnTo>
                        <a:pt x="936" y="653"/>
                      </a:lnTo>
                      <a:lnTo>
                        <a:pt x="945" y="661"/>
                      </a:lnTo>
                      <a:lnTo>
                        <a:pt x="961" y="668"/>
                      </a:lnTo>
                      <a:lnTo>
                        <a:pt x="973" y="666"/>
                      </a:lnTo>
                      <a:lnTo>
                        <a:pt x="987" y="671"/>
                      </a:lnTo>
                      <a:lnTo>
                        <a:pt x="1000" y="682"/>
                      </a:lnTo>
                      <a:lnTo>
                        <a:pt x="1020" y="702"/>
                      </a:lnTo>
                      <a:lnTo>
                        <a:pt x="1035" y="715"/>
                      </a:lnTo>
                      <a:lnTo>
                        <a:pt x="1044" y="697"/>
                      </a:lnTo>
                      <a:lnTo>
                        <a:pt x="1049" y="683"/>
                      </a:lnTo>
                      <a:lnTo>
                        <a:pt x="1056" y="664"/>
                      </a:lnTo>
                      <a:lnTo>
                        <a:pt x="1060" y="638"/>
                      </a:lnTo>
                      <a:lnTo>
                        <a:pt x="1063" y="609"/>
                      </a:lnTo>
                      <a:lnTo>
                        <a:pt x="1059" y="605"/>
                      </a:lnTo>
                      <a:lnTo>
                        <a:pt x="1062" y="571"/>
                      </a:lnTo>
                      <a:lnTo>
                        <a:pt x="1061" y="549"/>
                      </a:lnTo>
                      <a:lnTo>
                        <a:pt x="1056" y="536"/>
                      </a:lnTo>
                      <a:lnTo>
                        <a:pt x="1056" y="516"/>
                      </a:lnTo>
                      <a:lnTo>
                        <a:pt x="1048" y="507"/>
                      </a:lnTo>
                      <a:lnTo>
                        <a:pt x="1043" y="498"/>
                      </a:lnTo>
                      <a:lnTo>
                        <a:pt x="1038" y="484"/>
                      </a:lnTo>
                      <a:lnTo>
                        <a:pt x="1038" y="474"/>
                      </a:lnTo>
                      <a:lnTo>
                        <a:pt x="1031" y="465"/>
                      </a:lnTo>
                      <a:lnTo>
                        <a:pt x="1019" y="465"/>
                      </a:lnTo>
                      <a:lnTo>
                        <a:pt x="1009" y="465"/>
                      </a:lnTo>
                      <a:lnTo>
                        <a:pt x="1005" y="475"/>
                      </a:lnTo>
                      <a:lnTo>
                        <a:pt x="997" y="477"/>
                      </a:lnTo>
                      <a:lnTo>
                        <a:pt x="986" y="477"/>
                      </a:lnTo>
                      <a:lnTo>
                        <a:pt x="986" y="492"/>
                      </a:lnTo>
                      <a:lnTo>
                        <a:pt x="990" y="501"/>
                      </a:lnTo>
                      <a:lnTo>
                        <a:pt x="987" y="510"/>
                      </a:lnTo>
                      <a:lnTo>
                        <a:pt x="985" y="521"/>
                      </a:lnTo>
                      <a:lnTo>
                        <a:pt x="975" y="525"/>
                      </a:lnTo>
                      <a:lnTo>
                        <a:pt x="968" y="523"/>
                      </a:lnTo>
                      <a:lnTo>
                        <a:pt x="961" y="520"/>
                      </a:lnTo>
                      <a:lnTo>
                        <a:pt x="955" y="518"/>
                      </a:lnTo>
                      <a:lnTo>
                        <a:pt x="949" y="518"/>
                      </a:lnTo>
                      <a:lnTo>
                        <a:pt x="943" y="516"/>
                      </a:lnTo>
                      <a:lnTo>
                        <a:pt x="933" y="516"/>
                      </a:lnTo>
                      <a:lnTo>
                        <a:pt x="925" y="515"/>
                      </a:lnTo>
                      <a:lnTo>
                        <a:pt x="920" y="504"/>
                      </a:lnTo>
                      <a:lnTo>
                        <a:pt x="929" y="497"/>
                      </a:lnTo>
                      <a:lnTo>
                        <a:pt x="936" y="496"/>
                      </a:lnTo>
                      <a:lnTo>
                        <a:pt x="940" y="498"/>
                      </a:lnTo>
                      <a:lnTo>
                        <a:pt x="947" y="498"/>
                      </a:lnTo>
                      <a:lnTo>
                        <a:pt x="961" y="490"/>
                      </a:lnTo>
                      <a:lnTo>
                        <a:pt x="968" y="478"/>
                      </a:lnTo>
                      <a:lnTo>
                        <a:pt x="977" y="465"/>
                      </a:lnTo>
                      <a:lnTo>
                        <a:pt x="986" y="453"/>
                      </a:lnTo>
                      <a:lnTo>
                        <a:pt x="991" y="444"/>
                      </a:lnTo>
                      <a:lnTo>
                        <a:pt x="999" y="435"/>
                      </a:lnTo>
                      <a:lnTo>
                        <a:pt x="1000" y="424"/>
                      </a:lnTo>
                      <a:lnTo>
                        <a:pt x="1008" y="401"/>
                      </a:lnTo>
                      <a:lnTo>
                        <a:pt x="975" y="355"/>
                      </a:lnTo>
                      <a:lnTo>
                        <a:pt x="945" y="315"/>
                      </a:lnTo>
                      <a:lnTo>
                        <a:pt x="914" y="278"/>
                      </a:lnTo>
                      <a:lnTo>
                        <a:pt x="882" y="247"/>
                      </a:lnTo>
                      <a:lnTo>
                        <a:pt x="858" y="224"/>
                      </a:lnTo>
                      <a:lnTo>
                        <a:pt x="838" y="206"/>
                      </a:lnTo>
                      <a:lnTo>
                        <a:pt x="811" y="184"/>
                      </a:lnTo>
                      <a:lnTo>
                        <a:pt x="784" y="163"/>
                      </a:lnTo>
                      <a:lnTo>
                        <a:pt x="748" y="137"/>
                      </a:lnTo>
                      <a:lnTo>
                        <a:pt x="720" y="119"/>
                      </a:lnTo>
                      <a:lnTo>
                        <a:pt x="691" y="103"/>
                      </a:lnTo>
                      <a:lnTo>
                        <a:pt x="661" y="89"/>
                      </a:lnTo>
                      <a:lnTo>
                        <a:pt x="626" y="71"/>
                      </a:lnTo>
                      <a:lnTo>
                        <a:pt x="575" y="51"/>
                      </a:lnTo>
                      <a:lnTo>
                        <a:pt x="521" y="32"/>
                      </a:lnTo>
                      <a:lnTo>
                        <a:pt x="474" y="21"/>
                      </a:lnTo>
                      <a:lnTo>
                        <a:pt x="439" y="14"/>
                      </a:lnTo>
                      <a:lnTo>
                        <a:pt x="391" y="5"/>
                      </a:lnTo>
                      <a:lnTo>
                        <a:pt x="332" y="0"/>
                      </a:lnTo>
                      <a:lnTo>
                        <a:pt x="255" y="0"/>
                      </a:lnTo>
                      <a:lnTo>
                        <a:pt x="194" y="3"/>
                      </a:lnTo>
                      <a:lnTo>
                        <a:pt x="190" y="14"/>
                      </a:lnTo>
                      <a:lnTo>
                        <a:pt x="178" y="18"/>
                      </a:lnTo>
                      <a:lnTo>
                        <a:pt x="169" y="21"/>
                      </a:lnTo>
                      <a:lnTo>
                        <a:pt x="153" y="21"/>
                      </a:lnTo>
                      <a:lnTo>
                        <a:pt x="138" y="26"/>
                      </a:lnTo>
                      <a:lnTo>
                        <a:pt x="118" y="30"/>
                      </a:lnTo>
                      <a:lnTo>
                        <a:pt x="105" y="44"/>
                      </a:lnTo>
                      <a:lnTo>
                        <a:pt x="103" y="56"/>
                      </a:lnTo>
                      <a:lnTo>
                        <a:pt x="91" y="71"/>
                      </a:lnTo>
                      <a:lnTo>
                        <a:pt x="77" y="70"/>
                      </a:lnTo>
                      <a:lnTo>
                        <a:pt x="65" y="84"/>
                      </a:lnTo>
                      <a:lnTo>
                        <a:pt x="65" y="66"/>
                      </a:lnTo>
                      <a:lnTo>
                        <a:pt x="76" y="38"/>
                      </a:lnTo>
                      <a:lnTo>
                        <a:pt x="77" y="25"/>
                      </a:lnTo>
                      <a:lnTo>
                        <a:pt x="49" y="33"/>
                      </a:lnTo>
                      <a:lnTo>
                        <a:pt x="26" y="40"/>
                      </a:lnTo>
                      <a:lnTo>
                        <a:pt x="29" y="51"/>
                      </a:lnTo>
                      <a:lnTo>
                        <a:pt x="45" y="63"/>
                      </a:lnTo>
                      <a:lnTo>
                        <a:pt x="43" y="71"/>
                      </a:lnTo>
                      <a:lnTo>
                        <a:pt x="40" y="85"/>
                      </a:lnTo>
                      <a:lnTo>
                        <a:pt x="31" y="96"/>
                      </a:lnTo>
                      <a:lnTo>
                        <a:pt x="17" y="108"/>
                      </a:lnTo>
                      <a:lnTo>
                        <a:pt x="15" y="125"/>
                      </a:lnTo>
                      <a:lnTo>
                        <a:pt x="10" y="142"/>
                      </a:lnTo>
                      <a:lnTo>
                        <a:pt x="11" y="155"/>
                      </a:lnTo>
                      <a:lnTo>
                        <a:pt x="29" y="154"/>
                      </a:lnTo>
                      <a:lnTo>
                        <a:pt x="26" y="175"/>
                      </a:lnTo>
                      <a:lnTo>
                        <a:pt x="13" y="183"/>
                      </a:lnTo>
                      <a:lnTo>
                        <a:pt x="0" y="196"/>
                      </a:lnTo>
                      <a:lnTo>
                        <a:pt x="14" y="210"/>
                      </a:lnTo>
                      <a:lnTo>
                        <a:pt x="32" y="194"/>
                      </a:lnTo>
                      <a:lnTo>
                        <a:pt x="40" y="192"/>
                      </a:lnTo>
                      <a:lnTo>
                        <a:pt x="55" y="189"/>
                      </a:lnTo>
                      <a:lnTo>
                        <a:pt x="67" y="184"/>
                      </a:lnTo>
                      <a:lnTo>
                        <a:pt x="77" y="183"/>
                      </a:lnTo>
                      <a:lnTo>
                        <a:pt x="91" y="170"/>
                      </a:lnTo>
                      <a:lnTo>
                        <a:pt x="103" y="153"/>
                      </a:lnTo>
                      <a:lnTo>
                        <a:pt x="116" y="150"/>
                      </a:lnTo>
                      <a:lnTo>
                        <a:pt x="126" y="144"/>
                      </a:lnTo>
                      <a:lnTo>
                        <a:pt x="142" y="141"/>
                      </a:lnTo>
                      <a:lnTo>
                        <a:pt x="147" y="144"/>
                      </a:lnTo>
                      <a:lnTo>
                        <a:pt x="158" y="142"/>
                      </a:lnTo>
                      <a:lnTo>
                        <a:pt x="167" y="139"/>
                      </a:lnTo>
                      <a:lnTo>
                        <a:pt x="185" y="139"/>
                      </a:lnTo>
                      <a:lnTo>
                        <a:pt x="192" y="142"/>
                      </a:lnTo>
                      <a:lnTo>
                        <a:pt x="211" y="143"/>
                      </a:lnTo>
                      <a:lnTo>
                        <a:pt x="224" y="139"/>
                      </a:lnTo>
                      <a:lnTo>
                        <a:pt x="236" y="128"/>
                      </a:lnTo>
                      <a:lnTo>
                        <a:pt x="253" y="130"/>
                      </a:lnTo>
                      <a:lnTo>
                        <a:pt x="268" y="128"/>
                      </a:lnTo>
                      <a:lnTo>
                        <a:pt x="277" y="128"/>
                      </a:lnTo>
                      <a:lnTo>
                        <a:pt x="275" y="142"/>
                      </a:lnTo>
                      <a:lnTo>
                        <a:pt x="280" y="147"/>
                      </a:lnTo>
                      <a:lnTo>
                        <a:pt x="290" y="153"/>
                      </a:lnTo>
                      <a:lnTo>
                        <a:pt x="300" y="145"/>
                      </a:lnTo>
                      <a:lnTo>
                        <a:pt x="312" y="151"/>
                      </a:lnTo>
                      <a:lnTo>
                        <a:pt x="324" y="157"/>
                      </a:lnTo>
                      <a:lnTo>
                        <a:pt x="339" y="159"/>
                      </a:lnTo>
                      <a:lnTo>
                        <a:pt x="362" y="163"/>
                      </a:lnTo>
                      <a:lnTo>
                        <a:pt x="334" y="167"/>
                      </a:lnTo>
                      <a:lnTo>
                        <a:pt x="324" y="170"/>
                      </a:lnTo>
                      <a:lnTo>
                        <a:pt x="320" y="176"/>
                      </a:lnTo>
                      <a:lnTo>
                        <a:pt x="328" y="195"/>
                      </a:lnTo>
                      <a:lnTo>
                        <a:pt x="337" y="205"/>
                      </a:lnTo>
                      <a:lnTo>
                        <a:pt x="354" y="201"/>
                      </a:lnTo>
                      <a:lnTo>
                        <a:pt x="369" y="206"/>
                      </a:lnTo>
                      <a:lnTo>
                        <a:pt x="384" y="213"/>
                      </a:lnTo>
                      <a:lnTo>
                        <a:pt x="402" y="213"/>
                      </a:lnTo>
                      <a:lnTo>
                        <a:pt x="412" y="216"/>
                      </a:lnTo>
                      <a:lnTo>
                        <a:pt x="436" y="200"/>
                      </a:lnTo>
                      <a:lnTo>
                        <a:pt x="442" y="201"/>
                      </a:lnTo>
                      <a:lnTo>
                        <a:pt x="428" y="213"/>
                      </a:lnTo>
                      <a:lnTo>
                        <a:pt x="444" y="231"/>
                      </a:lnTo>
                      <a:lnTo>
                        <a:pt x="470" y="224"/>
                      </a:lnTo>
                      <a:lnTo>
                        <a:pt x="476" y="221"/>
                      </a:lnTo>
                      <a:lnTo>
                        <a:pt x="476" y="209"/>
                      </a:lnTo>
                      <a:lnTo>
                        <a:pt x="486" y="213"/>
                      </a:lnTo>
                      <a:lnTo>
                        <a:pt x="504" y="228"/>
                      </a:lnTo>
                      <a:lnTo>
                        <a:pt x="486" y="225"/>
                      </a:lnTo>
                      <a:lnTo>
                        <a:pt x="480" y="229"/>
                      </a:lnTo>
                      <a:lnTo>
                        <a:pt x="474" y="231"/>
                      </a:lnTo>
                      <a:lnTo>
                        <a:pt x="464" y="234"/>
                      </a:lnTo>
                      <a:lnTo>
                        <a:pt x="454" y="235"/>
                      </a:lnTo>
                      <a:lnTo>
                        <a:pt x="442" y="244"/>
                      </a:lnTo>
                      <a:lnTo>
                        <a:pt x="454" y="250"/>
                      </a:lnTo>
                      <a:lnTo>
                        <a:pt x="488" y="249"/>
                      </a:lnTo>
                      <a:lnTo>
                        <a:pt x="485" y="262"/>
                      </a:lnTo>
                      <a:lnTo>
                        <a:pt x="480" y="278"/>
                      </a:lnTo>
                      <a:lnTo>
                        <a:pt x="491" y="279"/>
                      </a:lnTo>
                      <a:lnTo>
                        <a:pt x="499" y="286"/>
                      </a:lnTo>
                      <a:lnTo>
                        <a:pt x="503" y="304"/>
                      </a:lnTo>
                      <a:lnTo>
                        <a:pt x="509" y="311"/>
                      </a:lnTo>
                      <a:lnTo>
                        <a:pt x="508" y="320"/>
                      </a:lnTo>
                      <a:lnTo>
                        <a:pt x="508" y="332"/>
                      </a:lnTo>
                      <a:lnTo>
                        <a:pt x="541" y="362"/>
                      </a:lnTo>
                      <a:lnTo>
                        <a:pt x="539" y="373"/>
                      </a:lnTo>
                      <a:lnTo>
                        <a:pt x="533" y="377"/>
                      </a:lnTo>
                      <a:lnTo>
                        <a:pt x="528" y="374"/>
                      </a:lnTo>
                      <a:lnTo>
                        <a:pt x="521" y="372"/>
                      </a:lnTo>
                      <a:lnTo>
                        <a:pt x="514" y="373"/>
                      </a:lnTo>
                      <a:lnTo>
                        <a:pt x="511" y="373"/>
                      </a:lnTo>
                      <a:lnTo>
                        <a:pt x="523" y="359"/>
                      </a:lnTo>
                      <a:lnTo>
                        <a:pt x="521" y="350"/>
                      </a:lnTo>
                      <a:lnTo>
                        <a:pt x="509" y="346"/>
                      </a:lnTo>
                      <a:lnTo>
                        <a:pt x="504" y="348"/>
                      </a:lnTo>
                      <a:lnTo>
                        <a:pt x="498" y="350"/>
                      </a:lnTo>
                      <a:lnTo>
                        <a:pt x="486" y="355"/>
                      </a:lnTo>
                      <a:lnTo>
                        <a:pt x="480" y="362"/>
                      </a:lnTo>
                      <a:lnTo>
                        <a:pt x="467" y="363"/>
                      </a:lnTo>
                      <a:lnTo>
                        <a:pt x="457" y="363"/>
                      </a:lnTo>
                      <a:lnTo>
                        <a:pt x="458" y="374"/>
                      </a:lnTo>
                      <a:lnTo>
                        <a:pt x="458" y="388"/>
                      </a:lnTo>
                      <a:lnTo>
                        <a:pt x="457" y="402"/>
                      </a:lnTo>
                      <a:lnTo>
                        <a:pt x="459" y="415"/>
                      </a:lnTo>
                      <a:lnTo>
                        <a:pt x="464" y="424"/>
                      </a:lnTo>
                      <a:lnTo>
                        <a:pt x="463" y="434"/>
                      </a:lnTo>
                      <a:lnTo>
                        <a:pt x="468" y="442"/>
                      </a:lnTo>
                      <a:lnTo>
                        <a:pt x="477" y="449"/>
                      </a:lnTo>
                      <a:lnTo>
                        <a:pt x="476" y="456"/>
                      </a:lnTo>
                      <a:lnTo>
                        <a:pt x="485" y="462"/>
                      </a:lnTo>
                      <a:lnTo>
                        <a:pt x="480" y="475"/>
                      </a:lnTo>
                      <a:lnTo>
                        <a:pt x="480" y="490"/>
                      </a:lnTo>
                      <a:lnTo>
                        <a:pt x="487" y="501"/>
                      </a:lnTo>
                      <a:lnTo>
                        <a:pt x="501" y="520"/>
                      </a:lnTo>
                      <a:lnTo>
                        <a:pt x="506" y="520"/>
                      </a:lnTo>
                      <a:lnTo>
                        <a:pt x="514" y="523"/>
                      </a:lnTo>
                      <a:lnTo>
                        <a:pt x="527" y="510"/>
                      </a:lnTo>
                      <a:lnTo>
                        <a:pt x="533" y="504"/>
                      </a:lnTo>
                      <a:lnTo>
                        <a:pt x="544" y="512"/>
                      </a:lnTo>
                      <a:lnTo>
                        <a:pt x="553" y="516"/>
                      </a:lnTo>
                      <a:lnTo>
                        <a:pt x="563" y="512"/>
                      </a:lnTo>
                      <a:lnTo>
                        <a:pt x="564" y="500"/>
                      </a:lnTo>
                      <a:lnTo>
                        <a:pt x="553" y="488"/>
                      </a:lnTo>
                      <a:lnTo>
                        <a:pt x="544" y="479"/>
                      </a:lnTo>
                      <a:lnTo>
                        <a:pt x="542" y="471"/>
                      </a:lnTo>
                      <a:lnTo>
                        <a:pt x="532" y="462"/>
                      </a:lnTo>
                      <a:lnTo>
                        <a:pt x="523" y="460"/>
                      </a:lnTo>
                      <a:lnTo>
                        <a:pt x="520" y="445"/>
                      </a:lnTo>
                      <a:lnTo>
                        <a:pt x="514" y="437"/>
                      </a:lnTo>
                      <a:lnTo>
                        <a:pt x="508" y="430"/>
                      </a:lnTo>
                      <a:lnTo>
                        <a:pt x="506" y="413"/>
                      </a:lnTo>
                      <a:lnTo>
                        <a:pt x="509" y="411"/>
                      </a:lnTo>
                      <a:lnTo>
                        <a:pt x="520" y="421"/>
                      </a:lnTo>
                      <a:lnTo>
                        <a:pt x="521" y="430"/>
                      </a:lnTo>
                      <a:lnTo>
                        <a:pt x="528" y="440"/>
                      </a:lnTo>
                      <a:lnTo>
                        <a:pt x="535" y="448"/>
                      </a:lnTo>
                      <a:lnTo>
                        <a:pt x="541" y="453"/>
                      </a:lnTo>
                      <a:lnTo>
                        <a:pt x="547" y="445"/>
                      </a:lnTo>
                      <a:lnTo>
                        <a:pt x="553" y="442"/>
                      </a:lnTo>
                      <a:lnTo>
                        <a:pt x="559" y="440"/>
                      </a:lnTo>
                      <a:lnTo>
                        <a:pt x="561" y="432"/>
                      </a:lnTo>
                      <a:lnTo>
                        <a:pt x="568" y="430"/>
                      </a:lnTo>
                      <a:lnTo>
                        <a:pt x="563" y="440"/>
                      </a:lnTo>
                      <a:lnTo>
                        <a:pt x="566" y="449"/>
                      </a:lnTo>
                      <a:lnTo>
                        <a:pt x="575" y="453"/>
                      </a:lnTo>
                      <a:lnTo>
                        <a:pt x="575" y="462"/>
                      </a:lnTo>
                      <a:lnTo>
                        <a:pt x="566" y="471"/>
                      </a:lnTo>
                      <a:lnTo>
                        <a:pt x="570" y="478"/>
                      </a:lnTo>
                      <a:lnTo>
                        <a:pt x="581" y="484"/>
                      </a:lnTo>
                      <a:lnTo>
                        <a:pt x="586" y="492"/>
                      </a:lnTo>
                      <a:lnTo>
                        <a:pt x="581" y="501"/>
                      </a:lnTo>
                      <a:lnTo>
                        <a:pt x="575" y="512"/>
                      </a:lnTo>
                      <a:lnTo>
                        <a:pt x="575" y="519"/>
                      </a:lnTo>
                      <a:lnTo>
                        <a:pt x="572" y="527"/>
                      </a:lnTo>
                      <a:lnTo>
                        <a:pt x="566" y="536"/>
                      </a:lnTo>
                      <a:lnTo>
                        <a:pt x="561" y="541"/>
                      </a:lnTo>
                      <a:lnTo>
                        <a:pt x="556" y="536"/>
                      </a:lnTo>
                      <a:lnTo>
                        <a:pt x="545" y="536"/>
                      </a:lnTo>
                      <a:lnTo>
                        <a:pt x="540" y="528"/>
                      </a:lnTo>
                      <a:lnTo>
                        <a:pt x="536" y="520"/>
                      </a:lnTo>
                      <a:lnTo>
                        <a:pt x="531" y="518"/>
                      </a:lnTo>
                      <a:lnTo>
                        <a:pt x="528" y="523"/>
                      </a:lnTo>
                      <a:lnTo>
                        <a:pt x="532" y="528"/>
                      </a:lnTo>
                      <a:lnTo>
                        <a:pt x="533" y="537"/>
                      </a:lnTo>
                      <a:lnTo>
                        <a:pt x="533" y="543"/>
                      </a:lnTo>
                      <a:lnTo>
                        <a:pt x="540" y="542"/>
                      </a:lnTo>
                      <a:lnTo>
                        <a:pt x="545" y="545"/>
                      </a:lnTo>
                      <a:lnTo>
                        <a:pt x="545" y="554"/>
                      </a:lnTo>
                      <a:lnTo>
                        <a:pt x="539" y="565"/>
                      </a:lnTo>
                      <a:lnTo>
                        <a:pt x="541" y="578"/>
                      </a:lnTo>
                      <a:lnTo>
                        <a:pt x="536" y="596"/>
                      </a:lnTo>
                      <a:lnTo>
                        <a:pt x="540" y="613"/>
                      </a:lnTo>
                      <a:lnTo>
                        <a:pt x="536" y="621"/>
                      </a:lnTo>
                      <a:lnTo>
                        <a:pt x="528" y="630"/>
                      </a:lnTo>
                      <a:lnTo>
                        <a:pt x="528" y="638"/>
                      </a:lnTo>
                      <a:lnTo>
                        <a:pt x="533" y="649"/>
                      </a:lnTo>
                      <a:lnTo>
                        <a:pt x="542" y="651"/>
                      </a:lnTo>
                      <a:lnTo>
                        <a:pt x="553" y="658"/>
                      </a:lnTo>
                      <a:lnTo>
                        <a:pt x="557" y="668"/>
                      </a:lnTo>
                      <a:lnTo>
                        <a:pt x="553" y="672"/>
                      </a:lnTo>
                      <a:lnTo>
                        <a:pt x="541" y="685"/>
                      </a:lnTo>
                      <a:lnTo>
                        <a:pt x="529" y="691"/>
                      </a:lnTo>
                      <a:lnTo>
                        <a:pt x="517" y="708"/>
                      </a:lnTo>
                    </a:path>
                  </a:pathLst>
                </a:custGeom>
                <a:solidFill>
                  <a:srgbClr val="0018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" name="Group 38"/>
                <p:cNvGrpSpPr>
                  <a:grpSpLocks/>
                </p:cNvGrpSpPr>
                <p:nvPr/>
              </p:nvGrpSpPr>
              <p:grpSpPr bwMode="auto">
                <a:xfrm>
                  <a:off x="1970" y="2112"/>
                  <a:ext cx="358" cy="406"/>
                  <a:chOff x="1970" y="2112"/>
                  <a:chExt cx="358" cy="406"/>
                </a:xfrm>
              </p:grpSpPr>
              <p:sp>
                <p:nvSpPr>
                  <p:cNvPr id="12321" name="Freeform 39"/>
                  <p:cNvSpPr>
                    <a:spLocks/>
                  </p:cNvSpPr>
                  <p:nvPr/>
                </p:nvSpPr>
                <p:spPr bwMode="auto">
                  <a:xfrm>
                    <a:off x="2041" y="2434"/>
                    <a:ext cx="26" cy="34"/>
                  </a:xfrm>
                  <a:custGeom>
                    <a:avLst/>
                    <a:gdLst>
                      <a:gd name="T0" fmla="*/ 2 w 26"/>
                      <a:gd name="T1" fmla="*/ 0 h 34"/>
                      <a:gd name="T2" fmla="*/ 0 w 26"/>
                      <a:gd name="T3" fmla="*/ 13 h 34"/>
                      <a:gd name="T4" fmla="*/ 2 w 26"/>
                      <a:gd name="T5" fmla="*/ 28 h 34"/>
                      <a:gd name="T6" fmla="*/ 10 w 26"/>
                      <a:gd name="T7" fmla="*/ 28 h 34"/>
                      <a:gd name="T8" fmla="*/ 25 w 26"/>
                      <a:gd name="T9" fmla="*/ 33 h 34"/>
                      <a:gd name="T10" fmla="*/ 20 w 26"/>
                      <a:gd name="T11" fmla="*/ 20 h 34"/>
                      <a:gd name="T12" fmla="*/ 22 w 26"/>
                      <a:gd name="T13" fmla="*/ 13 h 34"/>
                      <a:gd name="T14" fmla="*/ 2 w 26"/>
                      <a:gd name="T15" fmla="*/ 0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"/>
                      <a:gd name="T25" fmla="*/ 0 h 34"/>
                      <a:gd name="T26" fmla="*/ 26 w 26"/>
                      <a:gd name="T27" fmla="*/ 34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" h="34">
                        <a:moveTo>
                          <a:pt x="2" y="0"/>
                        </a:moveTo>
                        <a:lnTo>
                          <a:pt x="0" y="13"/>
                        </a:lnTo>
                        <a:lnTo>
                          <a:pt x="2" y="28"/>
                        </a:lnTo>
                        <a:lnTo>
                          <a:pt x="10" y="28"/>
                        </a:lnTo>
                        <a:lnTo>
                          <a:pt x="25" y="33"/>
                        </a:lnTo>
                        <a:lnTo>
                          <a:pt x="20" y="20"/>
                        </a:lnTo>
                        <a:lnTo>
                          <a:pt x="22" y="13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22" name="Freeform 40"/>
                  <p:cNvSpPr>
                    <a:spLocks/>
                  </p:cNvSpPr>
                  <p:nvPr/>
                </p:nvSpPr>
                <p:spPr bwMode="auto">
                  <a:xfrm>
                    <a:off x="2042" y="2397"/>
                    <a:ext cx="67" cy="80"/>
                  </a:xfrm>
                  <a:custGeom>
                    <a:avLst/>
                    <a:gdLst>
                      <a:gd name="T0" fmla="*/ 3 w 67"/>
                      <a:gd name="T1" fmla="*/ 0 h 80"/>
                      <a:gd name="T2" fmla="*/ 24 w 67"/>
                      <a:gd name="T3" fmla="*/ 11 h 80"/>
                      <a:gd name="T4" fmla="*/ 31 w 67"/>
                      <a:gd name="T5" fmla="*/ 11 h 80"/>
                      <a:gd name="T6" fmla="*/ 32 w 67"/>
                      <a:gd name="T7" fmla="*/ 22 h 80"/>
                      <a:gd name="T8" fmla="*/ 39 w 67"/>
                      <a:gd name="T9" fmla="*/ 30 h 80"/>
                      <a:gd name="T10" fmla="*/ 46 w 67"/>
                      <a:gd name="T11" fmla="*/ 37 h 80"/>
                      <a:gd name="T12" fmla="*/ 55 w 67"/>
                      <a:gd name="T13" fmla="*/ 36 h 80"/>
                      <a:gd name="T14" fmla="*/ 65 w 67"/>
                      <a:gd name="T15" fmla="*/ 45 h 80"/>
                      <a:gd name="T16" fmla="*/ 62 w 67"/>
                      <a:gd name="T17" fmla="*/ 54 h 80"/>
                      <a:gd name="T18" fmla="*/ 66 w 67"/>
                      <a:gd name="T19" fmla="*/ 59 h 80"/>
                      <a:gd name="T20" fmla="*/ 55 w 67"/>
                      <a:gd name="T21" fmla="*/ 69 h 80"/>
                      <a:gd name="T22" fmla="*/ 46 w 67"/>
                      <a:gd name="T23" fmla="*/ 78 h 80"/>
                      <a:gd name="T24" fmla="*/ 39 w 67"/>
                      <a:gd name="T25" fmla="*/ 79 h 80"/>
                      <a:gd name="T26" fmla="*/ 38 w 67"/>
                      <a:gd name="T27" fmla="*/ 72 h 80"/>
                      <a:gd name="T28" fmla="*/ 40 w 67"/>
                      <a:gd name="T29" fmla="*/ 65 h 80"/>
                      <a:gd name="T30" fmla="*/ 38 w 67"/>
                      <a:gd name="T31" fmla="*/ 57 h 80"/>
                      <a:gd name="T32" fmla="*/ 37 w 67"/>
                      <a:gd name="T33" fmla="*/ 42 h 80"/>
                      <a:gd name="T34" fmla="*/ 26 w 67"/>
                      <a:gd name="T35" fmla="*/ 34 h 80"/>
                      <a:gd name="T36" fmla="*/ 16 w 67"/>
                      <a:gd name="T37" fmla="*/ 33 h 80"/>
                      <a:gd name="T38" fmla="*/ 14 w 67"/>
                      <a:gd name="T39" fmla="*/ 27 h 80"/>
                      <a:gd name="T40" fmla="*/ 10 w 67"/>
                      <a:gd name="T41" fmla="*/ 22 h 80"/>
                      <a:gd name="T42" fmla="*/ 0 w 67"/>
                      <a:gd name="T43" fmla="*/ 16 h 80"/>
                      <a:gd name="T44" fmla="*/ 3 w 67"/>
                      <a:gd name="T45" fmla="*/ 0 h 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67"/>
                      <a:gd name="T70" fmla="*/ 0 h 80"/>
                      <a:gd name="T71" fmla="*/ 67 w 67"/>
                      <a:gd name="T72" fmla="*/ 80 h 8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67" h="80">
                        <a:moveTo>
                          <a:pt x="3" y="0"/>
                        </a:moveTo>
                        <a:lnTo>
                          <a:pt x="24" y="11"/>
                        </a:lnTo>
                        <a:lnTo>
                          <a:pt x="31" y="11"/>
                        </a:lnTo>
                        <a:lnTo>
                          <a:pt x="32" y="22"/>
                        </a:lnTo>
                        <a:lnTo>
                          <a:pt x="39" y="30"/>
                        </a:lnTo>
                        <a:lnTo>
                          <a:pt x="46" y="37"/>
                        </a:lnTo>
                        <a:lnTo>
                          <a:pt x="55" y="36"/>
                        </a:lnTo>
                        <a:lnTo>
                          <a:pt x="65" y="45"/>
                        </a:lnTo>
                        <a:lnTo>
                          <a:pt x="62" y="54"/>
                        </a:lnTo>
                        <a:lnTo>
                          <a:pt x="66" y="59"/>
                        </a:lnTo>
                        <a:lnTo>
                          <a:pt x="55" y="69"/>
                        </a:lnTo>
                        <a:lnTo>
                          <a:pt x="46" y="78"/>
                        </a:lnTo>
                        <a:lnTo>
                          <a:pt x="39" y="79"/>
                        </a:lnTo>
                        <a:lnTo>
                          <a:pt x="38" y="72"/>
                        </a:lnTo>
                        <a:lnTo>
                          <a:pt x="40" y="65"/>
                        </a:lnTo>
                        <a:lnTo>
                          <a:pt x="38" y="57"/>
                        </a:lnTo>
                        <a:lnTo>
                          <a:pt x="37" y="42"/>
                        </a:lnTo>
                        <a:lnTo>
                          <a:pt x="26" y="34"/>
                        </a:lnTo>
                        <a:lnTo>
                          <a:pt x="16" y="33"/>
                        </a:lnTo>
                        <a:lnTo>
                          <a:pt x="14" y="27"/>
                        </a:lnTo>
                        <a:lnTo>
                          <a:pt x="10" y="22"/>
                        </a:lnTo>
                        <a:lnTo>
                          <a:pt x="0" y="16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23" name="Freeform 41"/>
                  <p:cNvSpPr>
                    <a:spLocks/>
                  </p:cNvSpPr>
                  <p:nvPr/>
                </p:nvSpPr>
                <p:spPr bwMode="auto">
                  <a:xfrm>
                    <a:off x="2203" y="2495"/>
                    <a:ext cx="20" cy="23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3 w 20"/>
                      <a:gd name="T3" fmla="*/ 20 h 23"/>
                      <a:gd name="T4" fmla="*/ 19 w 20"/>
                      <a:gd name="T5" fmla="*/ 22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23"/>
                      <a:gd name="T14" fmla="*/ 20 w 20"/>
                      <a:gd name="T15" fmla="*/ 23 h 2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23">
                        <a:moveTo>
                          <a:pt x="0" y="0"/>
                        </a:moveTo>
                        <a:lnTo>
                          <a:pt x="3" y="20"/>
                        </a:lnTo>
                        <a:lnTo>
                          <a:pt x="19" y="2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24" name="Freeform 42"/>
                  <p:cNvSpPr>
                    <a:spLocks/>
                  </p:cNvSpPr>
                  <p:nvPr/>
                </p:nvSpPr>
                <p:spPr bwMode="auto">
                  <a:xfrm>
                    <a:off x="2249" y="2498"/>
                    <a:ext cx="25" cy="20"/>
                  </a:xfrm>
                  <a:custGeom>
                    <a:avLst/>
                    <a:gdLst>
                      <a:gd name="T0" fmla="*/ 0 w 25"/>
                      <a:gd name="T1" fmla="*/ 16 h 20"/>
                      <a:gd name="T2" fmla="*/ 13 w 25"/>
                      <a:gd name="T3" fmla="*/ 0 h 20"/>
                      <a:gd name="T4" fmla="*/ 24 w 25"/>
                      <a:gd name="T5" fmla="*/ 4 h 20"/>
                      <a:gd name="T6" fmla="*/ 15 w 25"/>
                      <a:gd name="T7" fmla="*/ 19 h 20"/>
                      <a:gd name="T8" fmla="*/ 0 w 25"/>
                      <a:gd name="T9" fmla="*/ 16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20"/>
                      <a:gd name="T17" fmla="*/ 25 w 25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20">
                        <a:moveTo>
                          <a:pt x="0" y="16"/>
                        </a:moveTo>
                        <a:lnTo>
                          <a:pt x="13" y="0"/>
                        </a:lnTo>
                        <a:lnTo>
                          <a:pt x="24" y="4"/>
                        </a:lnTo>
                        <a:lnTo>
                          <a:pt x="15" y="19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25" name="Freeform 43"/>
                  <p:cNvSpPr>
                    <a:spLocks/>
                  </p:cNvSpPr>
                  <p:nvPr/>
                </p:nvSpPr>
                <p:spPr bwMode="auto">
                  <a:xfrm>
                    <a:off x="2301" y="2465"/>
                    <a:ext cx="27" cy="25"/>
                  </a:xfrm>
                  <a:custGeom>
                    <a:avLst/>
                    <a:gdLst>
                      <a:gd name="T0" fmla="*/ 0 w 27"/>
                      <a:gd name="T1" fmla="*/ 15 h 25"/>
                      <a:gd name="T2" fmla="*/ 26 w 27"/>
                      <a:gd name="T3" fmla="*/ 24 h 25"/>
                      <a:gd name="T4" fmla="*/ 13 w 27"/>
                      <a:gd name="T5" fmla="*/ 0 h 25"/>
                      <a:gd name="T6" fmla="*/ 0 w 27"/>
                      <a:gd name="T7" fmla="*/ 15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25"/>
                      <a:gd name="T14" fmla="*/ 27 w 27"/>
                      <a:gd name="T15" fmla="*/ 25 h 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25">
                        <a:moveTo>
                          <a:pt x="0" y="15"/>
                        </a:moveTo>
                        <a:lnTo>
                          <a:pt x="26" y="24"/>
                        </a:lnTo>
                        <a:lnTo>
                          <a:pt x="13" y="0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26" name="Freeform 44"/>
                  <p:cNvSpPr>
                    <a:spLocks/>
                  </p:cNvSpPr>
                  <p:nvPr/>
                </p:nvSpPr>
                <p:spPr bwMode="auto">
                  <a:xfrm>
                    <a:off x="1970" y="2112"/>
                    <a:ext cx="79" cy="37"/>
                  </a:xfrm>
                  <a:custGeom>
                    <a:avLst/>
                    <a:gdLst>
                      <a:gd name="T0" fmla="*/ 0 w 79"/>
                      <a:gd name="T1" fmla="*/ 22 h 37"/>
                      <a:gd name="T2" fmla="*/ 36 w 79"/>
                      <a:gd name="T3" fmla="*/ 24 h 37"/>
                      <a:gd name="T4" fmla="*/ 46 w 79"/>
                      <a:gd name="T5" fmla="*/ 33 h 37"/>
                      <a:gd name="T6" fmla="*/ 58 w 79"/>
                      <a:gd name="T7" fmla="*/ 36 h 37"/>
                      <a:gd name="T8" fmla="*/ 78 w 79"/>
                      <a:gd name="T9" fmla="*/ 27 h 37"/>
                      <a:gd name="T10" fmla="*/ 66 w 79"/>
                      <a:gd name="T11" fmla="*/ 16 h 37"/>
                      <a:gd name="T12" fmla="*/ 49 w 79"/>
                      <a:gd name="T13" fmla="*/ 16 h 37"/>
                      <a:gd name="T14" fmla="*/ 44 w 79"/>
                      <a:gd name="T15" fmla="*/ 0 h 37"/>
                      <a:gd name="T16" fmla="*/ 31 w 79"/>
                      <a:gd name="T17" fmla="*/ 2 h 37"/>
                      <a:gd name="T18" fmla="*/ 0 w 79"/>
                      <a:gd name="T19" fmla="*/ 22 h 3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9"/>
                      <a:gd name="T31" fmla="*/ 0 h 37"/>
                      <a:gd name="T32" fmla="*/ 79 w 79"/>
                      <a:gd name="T33" fmla="*/ 37 h 3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9" h="37">
                        <a:moveTo>
                          <a:pt x="0" y="22"/>
                        </a:moveTo>
                        <a:lnTo>
                          <a:pt x="36" y="24"/>
                        </a:lnTo>
                        <a:lnTo>
                          <a:pt x="46" y="33"/>
                        </a:lnTo>
                        <a:lnTo>
                          <a:pt x="58" y="36"/>
                        </a:lnTo>
                        <a:lnTo>
                          <a:pt x="78" y="27"/>
                        </a:lnTo>
                        <a:lnTo>
                          <a:pt x="66" y="16"/>
                        </a:lnTo>
                        <a:lnTo>
                          <a:pt x="49" y="16"/>
                        </a:lnTo>
                        <a:lnTo>
                          <a:pt x="44" y="0"/>
                        </a:lnTo>
                        <a:lnTo>
                          <a:pt x="31" y="2"/>
                        </a:lnTo>
                        <a:lnTo>
                          <a:pt x="0" y="22"/>
                        </a:lnTo>
                      </a:path>
                    </a:pathLst>
                  </a:custGeom>
                  <a:solidFill>
                    <a:srgbClr val="0018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320" name="Freeform 45"/>
                <p:cNvSpPr>
                  <a:spLocks/>
                </p:cNvSpPr>
                <p:nvPr/>
              </p:nvSpPr>
              <p:spPr bwMode="auto">
                <a:xfrm>
                  <a:off x="2316" y="2204"/>
                  <a:ext cx="123" cy="87"/>
                </a:xfrm>
                <a:custGeom>
                  <a:avLst/>
                  <a:gdLst>
                    <a:gd name="T0" fmla="*/ 118 w 123"/>
                    <a:gd name="T1" fmla="*/ 54 h 87"/>
                    <a:gd name="T2" fmla="*/ 122 w 123"/>
                    <a:gd name="T3" fmla="*/ 77 h 87"/>
                    <a:gd name="T4" fmla="*/ 109 w 123"/>
                    <a:gd name="T5" fmla="*/ 84 h 87"/>
                    <a:gd name="T6" fmla="*/ 93 w 123"/>
                    <a:gd name="T7" fmla="*/ 86 h 87"/>
                    <a:gd name="T8" fmla="*/ 81 w 123"/>
                    <a:gd name="T9" fmla="*/ 78 h 87"/>
                    <a:gd name="T10" fmla="*/ 73 w 123"/>
                    <a:gd name="T11" fmla="*/ 67 h 87"/>
                    <a:gd name="T12" fmla="*/ 67 w 123"/>
                    <a:gd name="T13" fmla="*/ 61 h 87"/>
                    <a:gd name="T14" fmla="*/ 49 w 123"/>
                    <a:gd name="T15" fmla="*/ 63 h 87"/>
                    <a:gd name="T16" fmla="*/ 34 w 123"/>
                    <a:gd name="T17" fmla="*/ 65 h 87"/>
                    <a:gd name="T18" fmla="*/ 23 w 123"/>
                    <a:gd name="T19" fmla="*/ 61 h 87"/>
                    <a:gd name="T20" fmla="*/ 18 w 123"/>
                    <a:gd name="T21" fmla="*/ 51 h 87"/>
                    <a:gd name="T22" fmla="*/ 0 w 123"/>
                    <a:gd name="T23" fmla="*/ 50 h 87"/>
                    <a:gd name="T24" fmla="*/ 1 w 123"/>
                    <a:gd name="T25" fmla="*/ 39 h 87"/>
                    <a:gd name="T26" fmla="*/ 4 w 123"/>
                    <a:gd name="T27" fmla="*/ 31 h 87"/>
                    <a:gd name="T28" fmla="*/ 1 w 123"/>
                    <a:gd name="T29" fmla="*/ 21 h 87"/>
                    <a:gd name="T30" fmla="*/ 3 w 123"/>
                    <a:gd name="T31" fmla="*/ 14 h 87"/>
                    <a:gd name="T32" fmla="*/ 5 w 123"/>
                    <a:gd name="T33" fmla="*/ 8 h 87"/>
                    <a:gd name="T34" fmla="*/ 17 w 123"/>
                    <a:gd name="T35" fmla="*/ 0 h 87"/>
                    <a:gd name="T36" fmla="*/ 29 w 123"/>
                    <a:gd name="T37" fmla="*/ 3 h 87"/>
                    <a:gd name="T38" fmla="*/ 29 w 123"/>
                    <a:gd name="T39" fmla="*/ 13 h 87"/>
                    <a:gd name="T40" fmla="*/ 27 w 123"/>
                    <a:gd name="T41" fmla="*/ 21 h 87"/>
                    <a:gd name="T42" fmla="*/ 32 w 123"/>
                    <a:gd name="T43" fmla="*/ 25 h 87"/>
                    <a:gd name="T44" fmla="*/ 40 w 123"/>
                    <a:gd name="T45" fmla="*/ 28 h 87"/>
                    <a:gd name="T46" fmla="*/ 45 w 123"/>
                    <a:gd name="T47" fmla="*/ 30 h 87"/>
                    <a:gd name="T48" fmla="*/ 53 w 123"/>
                    <a:gd name="T49" fmla="*/ 26 h 87"/>
                    <a:gd name="T50" fmla="*/ 58 w 123"/>
                    <a:gd name="T51" fmla="*/ 26 h 87"/>
                    <a:gd name="T52" fmla="*/ 63 w 123"/>
                    <a:gd name="T53" fmla="*/ 20 h 87"/>
                    <a:gd name="T54" fmla="*/ 69 w 123"/>
                    <a:gd name="T55" fmla="*/ 22 h 87"/>
                    <a:gd name="T56" fmla="*/ 75 w 123"/>
                    <a:gd name="T57" fmla="*/ 30 h 87"/>
                    <a:gd name="T58" fmla="*/ 75 w 123"/>
                    <a:gd name="T59" fmla="*/ 35 h 87"/>
                    <a:gd name="T60" fmla="*/ 86 w 123"/>
                    <a:gd name="T61" fmla="*/ 35 h 87"/>
                    <a:gd name="T62" fmla="*/ 99 w 123"/>
                    <a:gd name="T63" fmla="*/ 33 h 87"/>
                    <a:gd name="T64" fmla="*/ 104 w 123"/>
                    <a:gd name="T65" fmla="*/ 39 h 87"/>
                    <a:gd name="T66" fmla="*/ 118 w 123"/>
                    <a:gd name="T67" fmla="*/ 54 h 8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3"/>
                    <a:gd name="T103" fmla="*/ 0 h 87"/>
                    <a:gd name="T104" fmla="*/ 123 w 123"/>
                    <a:gd name="T105" fmla="*/ 87 h 8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3" h="87">
                      <a:moveTo>
                        <a:pt x="118" y="54"/>
                      </a:moveTo>
                      <a:lnTo>
                        <a:pt x="122" y="77"/>
                      </a:lnTo>
                      <a:lnTo>
                        <a:pt x="109" y="84"/>
                      </a:lnTo>
                      <a:lnTo>
                        <a:pt x="93" y="86"/>
                      </a:lnTo>
                      <a:lnTo>
                        <a:pt x="81" y="78"/>
                      </a:lnTo>
                      <a:lnTo>
                        <a:pt x="73" y="67"/>
                      </a:lnTo>
                      <a:lnTo>
                        <a:pt x="67" y="61"/>
                      </a:lnTo>
                      <a:lnTo>
                        <a:pt x="49" y="63"/>
                      </a:lnTo>
                      <a:lnTo>
                        <a:pt x="34" y="65"/>
                      </a:lnTo>
                      <a:lnTo>
                        <a:pt x="23" y="61"/>
                      </a:lnTo>
                      <a:lnTo>
                        <a:pt x="18" y="51"/>
                      </a:lnTo>
                      <a:lnTo>
                        <a:pt x="0" y="50"/>
                      </a:lnTo>
                      <a:lnTo>
                        <a:pt x="1" y="39"/>
                      </a:lnTo>
                      <a:lnTo>
                        <a:pt x="4" y="31"/>
                      </a:lnTo>
                      <a:lnTo>
                        <a:pt x="1" y="21"/>
                      </a:lnTo>
                      <a:lnTo>
                        <a:pt x="3" y="14"/>
                      </a:lnTo>
                      <a:lnTo>
                        <a:pt x="5" y="8"/>
                      </a:lnTo>
                      <a:lnTo>
                        <a:pt x="17" y="0"/>
                      </a:lnTo>
                      <a:lnTo>
                        <a:pt x="29" y="3"/>
                      </a:lnTo>
                      <a:lnTo>
                        <a:pt x="29" y="13"/>
                      </a:lnTo>
                      <a:lnTo>
                        <a:pt x="27" y="21"/>
                      </a:lnTo>
                      <a:lnTo>
                        <a:pt x="32" y="25"/>
                      </a:lnTo>
                      <a:lnTo>
                        <a:pt x="40" y="28"/>
                      </a:lnTo>
                      <a:lnTo>
                        <a:pt x="45" y="30"/>
                      </a:lnTo>
                      <a:lnTo>
                        <a:pt x="53" y="26"/>
                      </a:lnTo>
                      <a:lnTo>
                        <a:pt x="58" y="26"/>
                      </a:lnTo>
                      <a:lnTo>
                        <a:pt x="63" y="20"/>
                      </a:lnTo>
                      <a:lnTo>
                        <a:pt x="69" y="22"/>
                      </a:lnTo>
                      <a:lnTo>
                        <a:pt x="75" y="30"/>
                      </a:lnTo>
                      <a:lnTo>
                        <a:pt x="75" y="35"/>
                      </a:lnTo>
                      <a:lnTo>
                        <a:pt x="86" y="35"/>
                      </a:lnTo>
                      <a:lnTo>
                        <a:pt x="99" y="33"/>
                      </a:lnTo>
                      <a:lnTo>
                        <a:pt x="104" y="39"/>
                      </a:lnTo>
                      <a:lnTo>
                        <a:pt x="118" y="54"/>
                      </a:lnTo>
                    </a:path>
                  </a:pathLst>
                </a:custGeom>
                <a:solidFill>
                  <a:srgbClr val="0018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292" name="Freeform 46"/>
          <p:cNvSpPr>
            <a:spLocks/>
          </p:cNvSpPr>
          <p:nvPr/>
        </p:nvSpPr>
        <p:spPr bwMode="auto">
          <a:xfrm>
            <a:off x="974725" y="2655888"/>
            <a:ext cx="3452813" cy="2947987"/>
          </a:xfrm>
          <a:custGeom>
            <a:avLst/>
            <a:gdLst>
              <a:gd name="T0" fmla="*/ 2147483647 w 2339"/>
              <a:gd name="T1" fmla="*/ 2147483647 h 1857"/>
              <a:gd name="T2" fmla="*/ 2147483647 w 2339"/>
              <a:gd name="T3" fmla="*/ 2147483647 h 1857"/>
              <a:gd name="T4" fmla="*/ 2147483647 w 2339"/>
              <a:gd name="T5" fmla="*/ 2147483647 h 1857"/>
              <a:gd name="T6" fmla="*/ 2147483647 w 2339"/>
              <a:gd name="T7" fmla="*/ 2147483647 h 1857"/>
              <a:gd name="T8" fmla="*/ 2147483647 w 2339"/>
              <a:gd name="T9" fmla="*/ 2147483647 h 1857"/>
              <a:gd name="T10" fmla="*/ 2147483647 w 2339"/>
              <a:gd name="T11" fmla="*/ 2147483647 h 1857"/>
              <a:gd name="T12" fmla="*/ 2147483647 w 2339"/>
              <a:gd name="T13" fmla="*/ 2147483647 h 1857"/>
              <a:gd name="T14" fmla="*/ 2147483647 w 2339"/>
              <a:gd name="T15" fmla="*/ 2147483647 h 1857"/>
              <a:gd name="T16" fmla="*/ 2147483647 w 2339"/>
              <a:gd name="T17" fmla="*/ 2147483647 h 1857"/>
              <a:gd name="T18" fmla="*/ 2147483647 w 2339"/>
              <a:gd name="T19" fmla="*/ 2147483647 h 1857"/>
              <a:gd name="T20" fmla="*/ 2147483647 w 2339"/>
              <a:gd name="T21" fmla="*/ 2147483647 h 1857"/>
              <a:gd name="T22" fmla="*/ 2147483647 w 2339"/>
              <a:gd name="T23" fmla="*/ 2147483647 h 1857"/>
              <a:gd name="T24" fmla="*/ 2147483647 w 2339"/>
              <a:gd name="T25" fmla="*/ 2147483647 h 1857"/>
              <a:gd name="T26" fmla="*/ 2147483647 w 2339"/>
              <a:gd name="T27" fmla="*/ 2147483647 h 1857"/>
              <a:gd name="T28" fmla="*/ 2147483647 w 2339"/>
              <a:gd name="T29" fmla="*/ 2147483647 h 1857"/>
              <a:gd name="T30" fmla="*/ 2147483647 w 2339"/>
              <a:gd name="T31" fmla="*/ 2147483647 h 1857"/>
              <a:gd name="T32" fmla="*/ 2147483647 w 2339"/>
              <a:gd name="T33" fmla="*/ 2147483647 h 1857"/>
              <a:gd name="T34" fmla="*/ 2147483647 w 2339"/>
              <a:gd name="T35" fmla="*/ 2147483647 h 1857"/>
              <a:gd name="T36" fmla="*/ 2147483647 w 2339"/>
              <a:gd name="T37" fmla="*/ 2147483647 h 1857"/>
              <a:gd name="T38" fmla="*/ 2147483647 w 2339"/>
              <a:gd name="T39" fmla="*/ 2147483647 h 1857"/>
              <a:gd name="T40" fmla="*/ 2147483647 w 2339"/>
              <a:gd name="T41" fmla="*/ 2147483647 h 1857"/>
              <a:gd name="T42" fmla="*/ 2147483647 w 2339"/>
              <a:gd name="T43" fmla="*/ 2147483647 h 1857"/>
              <a:gd name="T44" fmla="*/ 2147483647 w 2339"/>
              <a:gd name="T45" fmla="*/ 2147483647 h 1857"/>
              <a:gd name="T46" fmla="*/ 2147483647 w 2339"/>
              <a:gd name="T47" fmla="*/ 2147483647 h 1857"/>
              <a:gd name="T48" fmla="*/ 2147483647 w 2339"/>
              <a:gd name="T49" fmla="*/ 2147483647 h 1857"/>
              <a:gd name="T50" fmla="*/ 2147483647 w 2339"/>
              <a:gd name="T51" fmla="*/ 2147483647 h 1857"/>
              <a:gd name="T52" fmla="*/ 2147483647 w 2339"/>
              <a:gd name="T53" fmla="*/ 2147483647 h 1857"/>
              <a:gd name="T54" fmla="*/ 2147483647 w 2339"/>
              <a:gd name="T55" fmla="*/ 2147483647 h 1857"/>
              <a:gd name="T56" fmla="*/ 2147483647 w 2339"/>
              <a:gd name="T57" fmla="*/ 2147483647 h 1857"/>
              <a:gd name="T58" fmla="*/ 2147483647 w 2339"/>
              <a:gd name="T59" fmla="*/ 2147483647 h 1857"/>
              <a:gd name="T60" fmla="*/ 2147483647 w 2339"/>
              <a:gd name="T61" fmla="*/ 2147483647 h 1857"/>
              <a:gd name="T62" fmla="*/ 2147483647 w 2339"/>
              <a:gd name="T63" fmla="*/ 2147483647 h 1857"/>
              <a:gd name="T64" fmla="*/ 2147483647 w 2339"/>
              <a:gd name="T65" fmla="*/ 2147483647 h 1857"/>
              <a:gd name="T66" fmla="*/ 2147483647 w 2339"/>
              <a:gd name="T67" fmla="*/ 2147483647 h 1857"/>
              <a:gd name="T68" fmla="*/ 2147483647 w 2339"/>
              <a:gd name="T69" fmla="*/ 2147483647 h 1857"/>
              <a:gd name="T70" fmla="*/ 2147483647 w 2339"/>
              <a:gd name="T71" fmla="*/ 2147483647 h 1857"/>
              <a:gd name="T72" fmla="*/ 2147483647 w 2339"/>
              <a:gd name="T73" fmla="*/ 2147483647 h 1857"/>
              <a:gd name="T74" fmla="*/ 2147483647 w 2339"/>
              <a:gd name="T75" fmla="*/ 2147483647 h 1857"/>
              <a:gd name="T76" fmla="*/ 2147483647 w 2339"/>
              <a:gd name="T77" fmla="*/ 2147483647 h 1857"/>
              <a:gd name="T78" fmla="*/ 2147483647 w 2339"/>
              <a:gd name="T79" fmla="*/ 2147483647 h 1857"/>
              <a:gd name="T80" fmla="*/ 2147483647 w 2339"/>
              <a:gd name="T81" fmla="*/ 2147483647 h 1857"/>
              <a:gd name="T82" fmla="*/ 2147483647 w 2339"/>
              <a:gd name="T83" fmla="*/ 2147483647 h 1857"/>
              <a:gd name="T84" fmla="*/ 0 w 2339"/>
              <a:gd name="T85" fmla="*/ 2147483647 h 18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39" h="1857">
                <a:moveTo>
                  <a:pt x="0" y="1266"/>
                </a:moveTo>
                <a:lnTo>
                  <a:pt x="17" y="1418"/>
                </a:lnTo>
                <a:lnTo>
                  <a:pt x="30" y="1467"/>
                </a:lnTo>
                <a:lnTo>
                  <a:pt x="52" y="1524"/>
                </a:lnTo>
                <a:lnTo>
                  <a:pt x="70" y="1566"/>
                </a:lnTo>
                <a:lnTo>
                  <a:pt x="96" y="1606"/>
                </a:lnTo>
                <a:lnTo>
                  <a:pt x="123" y="1643"/>
                </a:lnTo>
                <a:lnTo>
                  <a:pt x="153" y="1674"/>
                </a:lnTo>
                <a:lnTo>
                  <a:pt x="190" y="1712"/>
                </a:lnTo>
                <a:lnTo>
                  <a:pt x="241" y="1755"/>
                </a:lnTo>
                <a:lnTo>
                  <a:pt x="288" y="1782"/>
                </a:lnTo>
                <a:lnTo>
                  <a:pt x="341" y="1808"/>
                </a:lnTo>
                <a:lnTo>
                  <a:pt x="384" y="1822"/>
                </a:lnTo>
                <a:lnTo>
                  <a:pt x="433" y="1838"/>
                </a:lnTo>
                <a:lnTo>
                  <a:pt x="473" y="1847"/>
                </a:lnTo>
                <a:lnTo>
                  <a:pt x="528" y="1851"/>
                </a:lnTo>
                <a:lnTo>
                  <a:pt x="576" y="1855"/>
                </a:lnTo>
                <a:lnTo>
                  <a:pt x="631" y="1856"/>
                </a:lnTo>
                <a:lnTo>
                  <a:pt x="675" y="1856"/>
                </a:lnTo>
                <a:lnTo>
                  <a:pt x="736" y="1854"/>
                </a:lnTo>
                <a:lnTo>
                  <a:pt x="804" y="1847"/>
                </a:lnTo>
                <a:lnTo>
                  <a:pt x="870" y="1832"/>
                </a:lnTo>
                <a:lnTo>
                  <a:pt x="926" y="1818"/>
                </a:lnTo>
                <a:lnTo>
                  <a:pt x="993" y="1799"/>
                </a:lnTo>
                <a:lnTo>
                  <a:pt x="1061" y="1777"/>
                </a:lnTo>
                <a:lnTo>
                  <a:pt x="1149" y="1738"/>
                </a:lnTo>
                <a:lnTo>
                  <a:pt x="1223" y="1698"/>
                </a:lnTo>
                <a:lnTo>
                  <a:pt x="1286" y="1663"/>
                </a:lnTo>
                <a:lnTo>
                  <a:pt x="1349" y="1624"/>
                </a:lnTo>
                <a:lnTo>
                  <a:pt x="1418" y="1575"/>
                </a:lnTo>
                <a:lnTo>
                  <a:pt x="1477" y="1535"/>
                </a:lnTo>
                <a:lnTo>
                  <a:pt x="1529" y="1490"/>
                </a:lnTo>
                <a:lnTo>
                  <a:pt x="1598" y="1432"/>
                </a:lnTo>
                <a:lnTo>
                  <a:pt x="1671" y="1360"/>
                </a:lnTo>
                <a:lnTo>
                  <a:pt x="1731" y="1295"/>
                </a:lnTo>
                <a:lnTo>
                  <a:pt x="1781" y="1242"/>
                </a:lnTo>
                <a:lnTo>
                  <a:pt x="1832" y="1182"/>
                </a:lnTo>
                <a:lnTo>
                  <a:pt x="1870" y="1126"/>
                </a:lnTo>
                <a:lnTo>
                  <a:pt x="1914" y="1061"/>
                </a:lnTo>
                <a:lnTo>
                  <a:pt x="1966" y="983"/>
                </a:lnTo>
                <a:lnTo>
                  <a:pt x="2005" y="915"/>
                </a:lnTo>
                <a:lnTo>
                  <a:pt x="2046" y="834"/>
                </a:lnTo>
                <a:lnTo>
                  <a:pt x="2106" y="687"/>
                </a:lnTo>
                <a:lnTo>
                  <a:pt x="2141" y="569"/>
                </a:lnTo>
                <a:lnTo>
                  <a:pt x="2165" y="452"/>
                </a:lnTo>
                <a:lnTo>
                  <a:pt x="2173" y="362"/>
                </a:lnTo>
                <a:lnTo>
                  <a:pt x="2175" y="252"/>
                </a:lnTo>
                <a:lnTo>
                  <a:pt x="2338" y="172"/>
                </a:lnTo>
                <a:lnTo>
                  <a:pt x="1939" y="0"/>
                </a:lnTo>
                <a:lnTo>
                  <a:pt x="1591" y="536"/>
                </a:lnTo>
                <a:lnTo>
                  <a:pt x="1758" y="453"/>
                </a:lnTo>
                <a:lnTo>
                  <a:pt x="1756" y="567"/>
                </a:lnTo>
                <a:lnTo>
                  <a:pt x="1742" y="655"/>
                </a:lnTo>
                <a:lnTo>
                  <a:pt x="1717" y="752"/>
                </a:lnTo>
                <a:lnTo>
                  <a:pt x="1658" y="900"/>
                </a:lnTo>
                <a:lnTo>
                  <a:pt x="1617" y="976"/>
                </a:lnTo>
                <a:lnTo>
                  <a:pt x="1572" y="1051"/>
                </a:lnTo>
                <a:lnTo>
                  <a:pt x="1520" y="1123"/>
                </a:lnTo>
                <a:lnTo>
                  <a:pt x="1468" y="1190"/>
                </a:lnTo>
                <a:lnTo>
                  <a:pt x="1418" y="1250"/>
                </a:lnTo>
                <a:lnTo>
                  <a:pt x="1364" y="1306"/>
                </a:lnTo>
                <a:lnTo>
                  <a:pt x="1298" y="1372"/>
                </a:lnTo>
                <a:lnTo>
                  <a:pt x="1221" y="1436"/>
                </a:lnTo>
                <a:lnTo>
                  <a:pt x="1150" y="1491"/>
                </a:lnTo>
                <a:lnTo>
                  <a:pt x="1084" y="1534"/>
                </a:lnTo>
                <a:lnTo>
                  <a:pt x="1000" y="1585"/>
                </a:lnTo>
                <a:lnTo>
                  <a:pt x="921" y="1623"/>
                </a:lnTo>
                <a:lnTo>
                  <a:pt x="864" y="1648"/>
                </a:lnTo>
                <a:lnTo>
                  <a:pt x="805" y="1671"/>
                </a:lnTo>
                <a:lnTo>
                  <a:pt x="732" y="1694"/>
                </a:lnTo>
                <a:lnTo>
                  <a:pt x="663" y="1709"/>
                </a:lnTo>
                <a:lnTo>
                  <a:pt x="597" y="1719"/>
                </a:lnTo>
                <a:lnTo>
                  <a:pt x="532" y="1721"/>
                </a:lnTo>
                <a:lnTo>
                  <a:pt x="435" y="1720"/>
                </a:lnTo>
                <a:lnTo>
                  <a:pt x="372" y="1710"/>
                </a:lnTo>
                <a:lnTo>
                  <a:pt x="302" y="1689"/>
                </a:lnTo>
                <a:lnTo>
                  <a:pt x="243" y="1663"/>
                </a:lnTo>
                <a:lnTo>
                  <a:pt x="204" y="1639"/>
                </a:lnTo>
                <a:lnTo>
                  <a:pt x="165" y="1610"/>
                </a:lnTo>
                <a:lnTo>
                  <a:pt x="133" y="1580"/>
                </a:lnTo>
                <a:lnTo>
                  <a:pt x="110" y="1554"/>
                </a:lnTo>
                <a:lnTo>
                  <a:pt x="87" y="1526"/>
                </a:lnTo>
                <a:lnTo>
                  <a:pt x="68" y="1487"/>
                </a:lnTo>
                <a:lnTo>
                  <a:pt x="54" y="1449"/>
                </a:lnTo>
                <a:lnTo>
                  <a:pt x="35" y="1402"/>
                </a:lnTo>
                <a:lnTo>
                  <a:pt x="0" y="1266"/>
                </a:lnTo>
              </a:path>
            </a:pathLst>
          </a:custGeom>
          <a:solidFill>
            <a:srgbClr val="FFFF99"/>
          </a:solidFill>
          <a:ln w="9525" cap="rnd">
            <a:noFill/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9247" name="Rectangle 47"/>
          <p:cNvSpPr>
            <a:spLocks noChangeArrowheads="1"/>
          </p:cNvSpPr>
          <p:nvPr/>
        </p:nvSpPr>
        <p:spPr bwMode="auto">
          <a:xfrm>
            <a:off x="528638" y="4852988"/>
            <a:ext cx="1641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6038" rIns="90488" bIns="46038">
            <a:spAutoFit/>
          </a:bodyPr>
          <a:lstStyle/>
          <a:p>
            <a:pPr defTabSz="895350" eaLnBrk="0" hangingPunct="0">
              <a:defRPr/>
            </a:pPr>
            <a:r>
              <a:rPr lang="ru-RU" sz="2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412 до н.э.</a:t>
            </a:r>
          </a:p>
        </p:txBody>
      </p:sp>
      <p:sp>
        <p:nvSpPr>
          <p:cNvPr id="179248" name="Rectangle 48"/>
          <p:cNvSpPr>
            <a:spLocks noChangeArrowheads="1"/>
          </p:cNvSpPr>
          <p:nvPr/>
        </p:nvSpPr>
        <p:spPr bwMode="auto">
          <a:xfrm>
            <a:off x="1116013" y="5589588"/>
            <a:ext cx="204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6038" rIns="90488" bIns="46038">
            <a:spAutoFit/>
          </a:bodyPr>
          <a:lstStyle/>
          <a:p>
            <a:pPr defTabSz="895350" eaLnBrk="0" hangingPunct="0">
              <a:defRPr/>
            </a:pPr>
            <a:r>
              <a:rPr 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Средние века</a:t>
            </a:r>
          </a:p>
        </p:txBody>
      </p:sp>
      <p:sp>
        <p:nvSpPr>
          <p:cNvPr id="179249" name="Rectangle 49"/>
          <p:cNvSpPr>
            <a:spLocks noChangeArrowheads="1"/>
          </p:cNvSpPr>
          <p:nvPr/>
        </p:nvSpPr>
        <p:spPr bwMode="auto">
          <a:xfrm>
            <a:off x="2051050" y="5157788"/>
            <a:ext cx="1916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6038" rIns="90488" bIns="46038">
            <a:spAutoFit/>
          </a:bodyPr>
          <a:lstStyle/>
          <a:p>
            <a:pPr defTabSz="895350" eaLnBrk="0" hangingPunct="0">
              <a:defRPr/>
            </a:pPr>
            <a:r>
              <a:rPr lang="ru-RU" sz="2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1781 &amp; 1889</a:t>
            </a:r>
          </a:p>
        </p:txBody>
      </p:sp>
      <p:sp>
        <p:nvSpPr>
          <p:cNvPr id="179250" name="Rectangle 50"/>
          <p:cNvSpPr>
            <a:spLocks noChangeArrowheads="1"/>
          </p:cNvSpPr>
          <p:nvPr/>
        </p:nvSpPr>
        <p:spPr bwMode="auto">
          <a:xfrm>
            <a:off x="2700338" y="4652963"/>
            <a:ext cx="881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6038" rIns="90488" bIns="46038">
            <a:spAutoFit/>
          </a:bodyPr>
          <a:lstStyle/>
          <a:p>
            <a:pPr defTabSz="895350" eaLnBrk="0" hangingPunct="0">
              <a:defRPr/>
            </a:pPr>
            <a:r>
              <a:rPr lang="ru-RU" sz="2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1918</a:t>
            </a:r>
          </a:p>
        </p:txBody>
      </p:sp>
      <p:sp>
        <p:nvSpPr>
          <p:cNvPr id="179251" name="Rectangle 51"/>
          <p:cNvSpPr>
            <a:spLocks noChangeArrowheads="1"/>
          </p:cNvSpPr>
          <p:nvPr/>
        </p:nvSpPr>
        <p:spPr bwMode="auto">
          <a:xfrm>
            <a:off x="3132138" y="4221163"/>
            <a:ext cx="1009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6038" rIns="90488" bIns="46038">
            <a:spAutoFit/>
          </a:bodyPr>
          <a:lstStyle/>
          <a:p>
            <a:pPr defTabSz="895350" eaLnBrk="0" hangingPunct="0">
              <a:defRPr/>
            </a:pPr>
            <a:r>
              <a:rPr lang="ru-RU" sz="2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1933</a:t>
            </a:r>
          </a:p>
        </p:txBody>
      </p:sp>
      <p:sp>
        <p:nvSpPr>
          <p:cNvPr id="179252" name="Rectangle 52"/>
          <p:cNvSpPr>
            <a:spLocks noChangeArrowheads="1"/>
          </p:cNvSpPr>
          <p:nvPr/>
        </p:nvSpPr>
        <p:spPr bwMode="auto">
          <a:xfrm>
            <a:off x="3419475" y="3789363"/>
            <a:ext cx="901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6038" rIns="90488" bIns="46038">
            <a:spAutoFit/>
          </a:bodyPr>
          <a:lstStyle/>
          <a:p>
            <a:pPr defTabSz="895350" eaLnBrk="0" hangingPunct="0">
              <a:defRPr/>
            </a:pPr>
            <a:r>
              <a:rPr lang="ru-RU" sz="2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1957</a:t>
            </a:r>
          </a:p>
        </p:txBody>
      </p:sp>
      <p:sp>
        <p:nvSpPr>
          <p:cNvPr id="179253" name="Rectangle 53"/>
          <p:cNvSpPr>
            <a:spLocks noChangeArrowheads="1"/>
          </p:cNvSpPr>
          <p:nvPr/>
        </p:nvSpPr>
        <p:spPr bwMode="auto">
          <a:xfrm>
            <a:off x="3492500" y="3357563"/>
            <a:ext cx="1011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6038" rIns="90488" bIns="46038">
            <a:spAutoFit/>
          </a:bodyPr>
          <a:lstStyle/>
          <a:p>
            <a:pPr defTabSz="895350" eaLnBrk="0" hangingPunct="0">
              <a:defRPr/>
            </a:pPr>
            <a:r>
              <a:rPr lang="ru-RU" sz="2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1968</a:t>
            </a:r>
          </a:p>
        </p:txBody>
      </p:sp>
      <p:sp>
        <p:nvSpPr>
          <p:cNvPr id="179254" name="Rectangle 54"/>
          <p:cNvSpPr>
            <a:spLocks noChangeArrowheads="1"/>
          </p:cNvSpPr>
          <p:nvPr/>
        </p:nvSpPr>
        <p:spPr bwMode="auto">
          <a:xfrm>
            <a:off x="3563938" y="2997200"/>
            <a:ext cx="1027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6038" rIns="90488" bIns="46038">
            <a:spAutoFit/>
          </a:bodyPr>
          <a:lstStyle/>
          <a:p>
            <a:pPr defTabSz="895350" eaLnBrk="0" hangingPunct="0">
              <a:defRPr/>
            </a:pPr>
            <a:r>
              <a:rPr lang="ru-RU" sz="2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1977</a:t>
            </a:r>
          </a:p>
        </p:txBody>
      </p:sp>
      <p:sp>
        <p:nvSpPr>
          <p:cNvPr id="12301" name="Rectangle 55"/>
          <p:cNvSpPr>
            <a:spLocks noChangeArrowheads="1"/>
          </p:cNvSpPr>
          <p:nvPr/>
        </p:nvSpPr>
        <p:spPr bwMode="auto">
          <a:xfrm>
            <a:off x="4397375" y="3825875"/>
            <a:ext cx="4495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>
            <a:spAutoFit/>
          </a:bodyPr>
          <a:lstStyle/>
          <a:p>
            <a:pPr defTabSz="1106488" eaLnBrk="0" hangingPunct="0">
              <a:spcBef>
                <a:spcPct val="20000"/>
              </a:spcBef>
            </a:pPr>
            <a:r>
              <a:rPr lang="ru-RU" altLang="ru-RU" sz="2200" b="1">
                <a:solidFill>
                  <a:schemeClr val="bg1"/>
                </a:solidFill>
                <a:latin typeface="Arial Unicode MS" pitchFamily="34" charset="-128"/>
              </a:rPr>
              <a:t>"Азиатский" грипп</a:t>
            </a:r>
          </a:p>
        </p:txBody>
      </p:sp>
      <p:sp>
        <p:nvSpPr>
          <p:cNvPr id="12302" name="Rectangle 56"/>
          <p:cNvSpPr>
            <a:spLocks noChangeArrowheads="1"/>
          </p:cNvSpPr>
          <p:nvPr/>
        </p:nvSpPr>
        <p:spPr bwMode="auto">
          <a:xfrm>
            <a:off x="4211638" y="3357563"/>
            <a:ext cx="493236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>
            <a:spAutoFit/>
          </a:bodyPr>
          <a:lstStyle/>
          <a:p>
            <a:pPr defTabSz="1106488" eaLnBrk="0" hangingPunct="0">
              <a:spcBef>
                <a:spcPct val="20000"/>
              </a:spcBef>
            </a:pPr>
            <a:r>
              <a:rPr lang="ru-RU" altLang="ru-RU" b="1" dirty="0">
                <a:latin typeface="Arial Unicode MS" pitchFamily="34" charset="-128"/>
              </a:rPr>
              <a:t>грипп "Гонконг«А (</a:t>
            </a:r>
            <a:r>
              <a:rPr lang="en-US" altLang="ru-RU" b="1" dirty="0">
                <a:latin typeface="Arial Unicode MS" pitchFamily="34" charset="-128"/>
              </a:rPr>
              <a:t>H</a:t>
            </a:r>
            <a:r>
              <a:rPr lang="en-US" altLang="ru-RU" sz="1600" b="1" dirty="0">
                <a:latin typeface="Arial Unicode MS" pitchFamily="34" charset="-128"/>
              </a:rPr>
              <a:t>3</a:t>
            </a:r>
            <a:r>
              <a:rPr lang="en-US" altLang="ru-RU" b="1" dirty="0">
                <a:latin typeface="Arial Unicode MS" pitchFamily="34" charset="-128"/>
              </a:rPr>
              <a:t>N</a:t>
            </a:r>
            <a:r>
              <a:rPr lang="en-US" altLang="ru-RU" sz="1600" b="1" dirty="0">
                <a:latin typeface="Arial Unicode MS" pitchFamily="34" charset="-128"/>
              </a:rPr>
              <a:t>2</a:t>
            </a:r>
            <a:r>
              <a:rPr lang="ru-RU" altLang="ru-RU" sz="1600" b="1" dirty="0">
                <a:latin typeface="Arial Unicode MS" pitchFamily="34" charset="-128"/>
              </a:rPr>
              <a:t>) </a:t>
            </a:r>
            <a:r>
              <a:rPr lang="ru-RU" altLang="ru-RU" b="1" dirty="0"/>
              <a:t>погибло 0,75 млн.</a:t>
            </a:r>
          </a:p>
        </p:txBody>
      </p:sp>
      <p:sp>
        <p:nvSpPr>
          <p:cNvPr id="12303" name="Rectangle 57"/>
          <p:cNvSpPr>
            <a:spLocks noChangeArrowheads="1"/>
          </p:cNvSpPr>
          <p:nvPr/>
        </p:nvSpPr>
        <p:spPr bwMode="auto">
          <a:xfrm>
            <a:off x="4572000" y="2997200"/>
            <a:ext cx="25273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>
            <a:spAutoFit/>
          </a:bodyPr>
          <a:lstStyle/>
          <a:p>
            <a:pPr defTabSz="1106488" eaLnBrk="0" hangingPunct="0">
              <a:spcBef>
                <a:spcPct val="20000"/>
              </a:spcBef>
            </a:pPr>
            <a:r>
              <a:rPr lang="ru-RU" altLang="ru-RU" b="1">
                <a:latin typeface="Arial Unicode MS" pitchFamily="34" charset="-128"/>
              </a:rPr>
              <a:t>"Русский" грипп</a:t>
            </a:r>
          </a:p>
        </p:txBody>
      </p:sp>
      <p:sp>
        <p:nvSpPr>
          <p:cNvPr id="12304" name="Rectangle 58"/>
          <p:cNvSpPr>
            <a:spLocks noChangeArrowheads="1"/>
          </p:cNvSpPr>
          <p:nvPr/>
        </p:nvSpPr>
        <p:spPr bwMode="auto">
          <a:xfrm>
            <a:off x="3563938" y="4652963"/>
            <a:ext cx="52578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>
            <a:spAutoFit/>
          </a:bodyPr>
          <a:lstStyle/>
          <a:p>
            <a:pPr defTabSz="1106488" eaLnBrk="0" hangingPunct="0">
              <a:spcBef>
                <a:spcPct val="20000"/>
              </a:spcBef>
            </a:pPr>
            <a:r>
              <a:rPr lang="ru-RU" altLang="ru-RU" b="1">
                <a:latin typeface="Arial Unicode MS" pitchFamily="34" charset="-128"/>
              </a:rPr>
              <a:t>«Испанка»А (</a:t>
            </a:r>
            <a:r>
              <a:rPr lang="en-US" altLang="ru-RU" b="1">
                <a:latin typeface="Arial Unicode MS" pitchFamily="34" charset="-128"/>
              </a:rPr>
              <a:t>H</a:t>
            </a:r>
            <a:r>
              <a:rPr lang="en-US" altLang="ru-RU" sz="1600" b="1">
                <a:latin typeface="Arial Unicode MS" pitchFamily="34" charset="-128"/>
              </a:rPr>
              <a:t>1</a:t>
            </a:r>
            <a:r>
              <a:rPr lang="en-US" altLang="ru-RU" b="1">
                <a:latin typeface="Arial Unicode MS" pitchFamily="34" charset="-128"/>
              </a:rPr>
              <a:t>N</a:t>
            </a:r>
            <a:r>
              <a:rPr lang="en-US" altLang="ru-RU" sz="1600" b="1">
                <a:latin typeface="Arial Unicode MS" pitchFamily="34" charset="-128"/>
              </a:rPr>
              <a:t>1</a:t>
            </a:r>
            <a:r>
              <a:rPr lang="ru-RU" altLang="ru-RU" b="1">
                <a:latin typeface="Arial Unicode MS" pitchFamily="34" charset="-128"/>
              </a:rPr>
              <a:t>)</a:t>
            </a:r>
            <a:r>
              <a:rPr lang="ru-RU" altLang="ru-RU">
                <a:latin typeface="Arial Unicode MS" pitchFamily="34" charset="-128"/>
              </a:rPr>
              <a:t> </a:t>
            </a:r>
            <a:r>
              <a:rPr lang="ru-RU" altLang="ru-RU" b="1">
                <a:latin typeface="Arial Unicode MS" pitchFamily="34" charset="-128"/>
              </a:rPr>
              <a:t>: погибло более 40 млн.</a:t>
            </a:r>
          </a:p>
        </p:txBody>
      </p:sp>
      <p:sp>
        <p:nvSpPr>
          <p:cNvPr id="12305" name="Rectangle 59"/>
          <p:cNvSpPr>
            <a:spLocks noChangeArrowheads="1"/>
          </p:cNvSpPr>
          <p:nvPr/>
        </p:nvSpPr>
        <p:spPr bwMode="auto">
          <a:xfrm>
            <a:off x="3708400" y="5157788"/>
            <a:ext cx="57070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>
            <a:spAutoFit/>
          </a:bodyPr>
          <a:lstStyle/>
          <a:p>
            <a:pPr defTabSz="1106488" eaLnBrk="0" hangingPunct="0">
              <a:spcBef>
                <a:spcPct val="20000"/>
              </a:spcBef>
            </a:pPr>
            <a:r>
              <a:rPr lang="ru-RU" altLang="ru-RU" b="1">
                <a:latin typeface="Arial Unicode MS" pitchFamily="34" charset="-128"/>
              </a:rPr>
              <a:t>Распространение из Азии через Россию</a:t>
            </a:r>
          </a:p>
        </p:txBody>
      </p:sp>
      <p:sp>
        <p:nvSpPr>
          <p:cNvPr id="12306" name="Rectangle 60"/>
          <p:cNvSpPr>
            <a:spLocks noChangeArrowheads="1"/>
          </p:cNvSpPr>
          <p:nvPr/>
        </p:nvSpPr>
        <p:spPr bwMode="auto">
          <a:xfrm>
            <a:off x="395288" y="5805488"/>
            <a:ext cx="50053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>
            <a:spAutoFit/>
          </a:bodyPr>
          <a:lstStyle/>
          <a:p>
            <a:pPr defTabSz="1106488" eaLnBrk="0" hangingPunct="0">
              <a:spcBef>
                <a:spcPct val="20000"/>
              </a:spcBef>
            </a:pPr>
            <a:r>
              <a:rPr lang="ru-RU" altLang="ru-RU" sz="2000" b="1">
                <a:latin typeface="Arial Unicode MS" pitchFamily="34" charset="-128"/>
              </a:rPr>
              <a:t>Многочисленные вспышки</a:t>
            </a:r>
          </a:p>
        </p:txBody>
      </p:sp>
      <p:sp>
        <p:nvSpPr>
          <p:cNvPr id="12307" name="Rectangle 61"/>
          <p:cNvSpPr>
            <a:spLocks noChangeArrowheads="1"/>
          </p:cNvSpPr>
          <p:nvPr/>
        </p:nvSpPr>
        <p:spPr bwMode="auto">
          <a:xfrm>
            <a:off x="0" y="3860800"/>
            <a:ext cx="1835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>
            <a:spAutoFit/>
          </a:bodyPr>
          <a:lstStyle/>
          <a:p>
            <a:pPr defTabSz="1106488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>
                <a:latin typeface="Arial Unicode MS" pitchFamily="34" charset="-128"/>
              </a:rPr>
              <a:t>Гиппократ - </a:t>
            </a:r>
          </a:p>
          <a:p>
            <a:pPr defTabSz="1106488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>
                <a:latin typeface="Arial Unicode MS" pitchFamily="34" charset="-128"/>
              </a:rPr>
              <a:t>первое </a:t>
            </a:r>
          </a:p>
          <a:p>
            <a:pPr defTabSz="1106488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>
                <a:latin typeface="Arial Unicode MS" pitchFamily="34" charset="-128"/>
              </a:rPr>
              <a:t>упоминание</a:t>
            </a:r>
          </a:p>
        </p:txBody>
      </p:sp>
      <p:sp>
        <p:nvSpPr>
          <p:cNvPr id="179262" name="Rectangle 62"/>
          <p:cNvSpPr>
            <a:spLocks noChangeArrowheads="1"/>
          </p:cNvSpPr>
          <p:nvPr/>
        </p:nvSpPr>
        <p:spPr bwMode="auto">
          <a:xfrm>
            <a:off x="3708400" y="2565400"/>
            <a:ext cx="1027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6038" rIns="90488" bIns="46038">
            <a:spAutoFit/>
          </a:bodyPr>
          <a:lstStyle/>
          <a:p>
            <a:pPr defTabSz="895350" eaLnBrk="0" hangingPunct="0">
              <a:defRPr/>
            </a:pPr>
            <a:r>
              <a:rPr lang="ru-RU" sz="2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200</a:t>
            </a:r>
            <a:r>
              <a:rPr lang="en-US" sz="2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9</a:t>
            </a:r>
            <a:endParaRPr lang="ru-RU" sz="2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2309" name="Rectangle 63"/>
          <p:cNvSpPr>
            <a:spLocks noChangeArrowheads="1"/>
          </p:cNvSpPr>
          <p:nvPr/>
        </p:nvSpPr>
        <p:spPr bwMode="auto">
          <a:xfrm>
            <a:off x="3995738" y="3789363"/>
            <a:ext cx="50038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>
            <a:spAutoFit/>
          </a:bodyPr>
          <a:lstStyle/>
          <a:p>
            <a:pPr defTabSz="1106488" eaLnBrk="0" hangingPunct="0">
              <a:spcBef>
                <a:spcPct val="20000"/>
              </a:spcBef>
            </a:pPr>
            <a:r>
              <a:rPr lang="ru-RU" altLang="ru-RU" b="1" dirty="0">
                <a:latin typeface="Arial Unicode MS" pitchFamily="34" charset="-128"/>
              </a:rPr>
              <a:t>"Азиатский" грипп А </a:t>
            </a:r>
            <a:r>
              <a:rPr lang="ru-RU" altLang="ru-RU" b="1" dirty="0"/>
              <a:t>(</a:t>
            </a:r>
            <a:r>
              <a:rPr lang="en-US" altLang="ru-RU" b="1" dirty="0"/>
              <a:t>H2N2</a:t>
            </a:r>
            <a:r>
              <a:rPr lang="ru-RU" altLang="ru-RU" b="1" dirty="0"/>
              <a:t>) погибло 1 млн.</a:t>
            </a:r>
          </a:p>
        </p:txBody>
      </p:sp>
      <p:sp>
        <p:nvSpPr>
          <p:cNvPr id="12310" name="Rectangle 64"/>
          <p:cNvSpPr>
            <a:spLocks noChangeArrowheads="1"/>
          </p:cNvSpPr>
          <p:nvPr/>
        </p:nvSpPr>
        <p:spPr bwMode="auto">
          <a:xfrm>
            <a:off x="3995738" y="4221163"/>
            <a:ext cx="316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>
            <a:spAutoFit/>
          </a:bodyPr>
          <a:lstStyle/>
          <a:p>
            <a:pPr defTabSz="1106488" eaLnBrk="0" hangingPunct="0">
              <a:spcBef>
                <a:spcPct val="20000"/>
              </a:spcBef>
            </a:pPr>
            <a:r>
              <a:rPr lang="ru-RU" altLang="ru-RU" b="1">
                <a:latin typeface="Arial Unicode MS" pitchFamily="34" charset="-128"/>
              </a:rPr>
              <a:t>Открыт вирус гриппа А </a:t>
            </a:r>
          </a:p>
        </p:txBody>
      </p:sp>
      <p:sp>
        <p:nvSpPr>
          <p:cNvPr id="12311" name="Rectangle 65"/>
          <p:cNvSpPr>
            <a:spLocks noChangeArrowheads="1"/>
          </p:cNvSpPr>
          <p:nvPr/>
        </p:nvSpPr>
        <p:spPr bwMode="auto">
          <a:xfrm>
            <a:off x="4572000" y="2565400"/>
            <a:ext cx="30241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>
            <a:spAutoFit/>
          </a:bodyPr>
          <a:lstStyle/>
          <a:p>
            <a:pPr defTabSz="1106488" eaLnBrk="0" hangingPunct="0">
              <a:spcBef>
                <a:spcPct val="20000"/>
              </a:spcBef>
            </a:pPr>
            <a:r>
              <a:rPr lang="ru-RU" altLang="ru-RU" b="1">
                <a:latin typeface="Arial Unicode MS" pitchFamily="34" charset="-128"/>
              </a:rPr>
              <a:t>«Свиной» грипп А(</a:t>
            </a:r>
            <a:r>
              <a:rPr lang="en-US" altLang="ru-RU" b="1">
                <a:latin typeface="Arial Unicode MS" pitchFamily="34" charset="-128"/>
              </a:rPr>
              <a:t>H1N1</a:t>
            </a:r>
            <a:r>
              <a:rPr lang="ru-RU" altLang="ru-RU" sz="2000" b="1">
                <a:latin typeface="Arial Unicode MS" pitchFamily="34" charset="-128"/>
              </a:rPr>
              <a:t>)</a:t>
            </a:r>
            <a:r>
              <a:rPr lang="ru-RU" altLang="ru-RU" sz="2000"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r>
              <a:rPr lang="ru-RU" b="1" dirty="0" smtClean="0"/>
              <a:t>Возник в результате </a:t>
            </a:r>
            <a:r>
              <a:rPr lang="ru-RU" b="1" dirty="0" err="1" smtClean="0"/>
              <a:t>реассортации</a:t>
            </a:r>
            <a:r>
              <a:rPr lang="ru-RU" b="1" dirty="0" smtClean="0"/>
              <a:t> вирусов гриппа </a:t>
            </a:r>
            <a:r>
              <a:rPr lang="ru-RU" b="1" dirty="0" smtClean="0">
                <a:solidFill>
                  <a:srgbClr val="FF0000"/>
                </a:solidFill>
              </a:rPr>
              <a:t>человека, птицы и свиньи. </a:t>
            </a:r>
          </a:p>
          <a:p>
            <a:r>
              <a:rPr lang="ru-RU" b="1" dirty="0" smtClean="0"/>
              <a:t> Страна происхождения мутации Мексика.</a:t>
            </a:r>
          </a:p>
          <a:p>
            <a:r>
              <a:rPr lang="ru-RU" b="1" dirty="0" smtClean="0"/>
              <a:t> Первые вспышки заболевания январь 2009 .</a:t>
            </a:r>
          </a:p>
          <a:p>
            <a:r>
              <a:rPr lang="ru-RU" b="1" dirty="0" smtClean="0"/>
              <a:t>Пандемия – апрель 2009 г. </a:t>
            </a:r>
          </a:p>
        </p:txBody>
      </p:sp>
      <p:sp>
        <p:nvSpPr>
          <p:cNvPr id="5120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white">
          <a:xfrm>
            <a:off x="0" y="0"/>
            <a:ext cx="9144000" cy="135731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bg1"/>
                </a:solidFill>
              </a:rPr>
              <a:t/>
            </a:r>
            <a:br>
              <a:rPr lang="ru-RU" sz="3200" b="1" kern="0" dirty="0">
                <a:solidFill>
                  <a:schemeClr val="bg1"/>
                </a:solidFill>
              </a:rPr>
            </a:br>
            <a:r>
              <a:rPr lang="ru-RU" sz="3200" b="1" kern="0" dirty="0">
                <a:solidFill>
                  <a:schemeClr val="bg1"/>
                </a:solidFill>
              </a:rPr>
              <a:t>ГРИПП Н1</a:t>
            </a:r>
            <a:r>
              <a:rPr lang="en-US" sz="3200" b="1" kern="0" dirty="0">
                <a:solidFill>
                  <a:schemeClr val="bg1"/>
                </a:solidFill>
              </a:rPr>
              <a:t>N1</a:t>
            </a:r>
            <a:r>
              <a:rPr lang="en-US" sz="4400" b="1" kern="0" dirty="0">
                <a:solidFill>
                  <a:schemeClr val="bg1"/>
                </a:solidFill>
              </a:rPr>
              <a:t/>
            </a:r>
            <a:br>
              <a:rPr lang="en-US" sz="4400" b="1" kern="0" dirty="0">
                <a:solidFill>
                  <a:schemeClr val="bg1"/>
                </a:solidFill>
              </a:rPr>
            </a:br>
            <a:r>
              <a:rPr lang="ru-RU" sz="4400" b="1" kern="0" dirty="0">
                <a:solidFill>
                  <a:schemeClr val="bg1"/>
                </a:solidFill>
              </a:rPr>
              <a:t>А/КАЛИФОРНИЯ/04/2009</a:t>
            </a:r>
            <a:r>
              <a:rPr lang="en-US" sz="4400" b="1" kern="0" dirty="0">
                <a:solidFill>
                  <a:schemeClr val="bg1"/>
                </a:solidFill>
              </a:rPr>
              <a:t>/H1N1</a:t>
            </a:r>
            <a:r>
              <a:rPr lang="ru-RU" sz="3200" b="1" kern="0" dirty="0">
                <a:solidFill>
                  <a:schemeClr val="bg1"/>
                </a:solidFill>
              </a:rPr>
              <a:t/>
            </a:r>
            <a:br>
              <a:rPr lang="ru-RU" sz="3200" b="1" kern="0" dirty="0">
                <a:solidFill>
                  <a:schemeClr val="bg1"/>
                </a:solidFill>
              </a:rPr>
            </a:br>
            <a:endParaRPr lang="ru-RU" sz="3200" b="1" kern="0" dirty="0">
              <a:solidFill>
                <a:schemeClr val="bg1"/>
              </a:solidFill>
            </a:endParaRPr>
          </a:p>
        </p:txBody>
      </p:sp>
      <p:pic>
        <p:nvPicPr>
          <p:cNvPr id="7" name="Picture 10" descr="вмрус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00958" y="214290"/>
            <a:ext cx="1643042" cy="1192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5583" y="4786322"/>
            <a:ext cx="285841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Грипп A (H1N1) pdm09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sz="quarter" idx="1"/>
          </p:nvPr>
        </p:nvSpPr>
        <p:spPr>
          <a:xfrm>
            <a:off x="285721" y="1428736"/>
            <a:ext cx="8643998" cy="4429156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/>
              <a:t>В пандемию 2009; 2011-2012гг. Пострадали в основном 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дети и лица молодого возраста- 79%</a:t>
            </a:r>
            <a:r>
              <a:rPr lang="ru-RU" altLang="ru-RU" sz="2400" b="1" dirty="0" smtClean="0"/>
              <a:t> были лица моложе 30 лет.</a:t>
            </a:r>
            <a:endParaRPr lang="ru-RU" altLang="ru-RU" sz="2400" b="1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ru-RU" altLang="ru-RU" sz="2400" b="1" dirty="0" smtClean="0"/>
          </a:p>
          <a:p>
            <a:pPr>
              <a:defRPr/>
            </a:pPr>
            <a:r>
              <a:rPr lang="ru-RU" altLang="ru-RU" sz="2400" b="1" dirty="0" smtClean="0"/>
              <a:t>Смертность увеличилась в 4-10 раз во время первой волны А (H1N1) pdm09 в 2009 году по сравнению с предыдущими сезонами гриппа.</a:t>
            </a:r>
          </a:p>
          <a:p>
            <a:pPr>
              <a:buNone/>
              <a:defRPr/>
            </a:pPr>
            <a:endParaRPr lang="ru-RU" altLang="ru-RU" sz="2400" b="1" dirty="0" smtClean="0"/>
          </a:p>
          <a:p>
            <a:pPr>
              <a:buNone/>
              <a:defRPr/>
            </a:pPr>
            <a:endParaRPr lang="ru-RU" altLang="ru-RU" sz="24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200" b="1" dirty="0" err="1" smtClean="0">
                <a:cs typeface="Times New Roman" panose="02020603050405020304" pitchFamily="18" charset="0"/>
              </a:rPr>
              <a:t>Fairbrother</a:t>
            </a:r>
            <a:r>
              <a:rPr lang="en-US" sz="1200" b="1" dirty="0" smtClean="0">
                <a:cs typeface="Times New Roman" panose="02020603050405020304" pitchFamily="18" charset="0"/>
              </a:rPr>
              <a:t>, </a:t>
            </a:r>
            <a:r>
              <a:rPr lang="ru-RU" sz="1200" b="1" dirty="0" smtClean="0">
                <a:cs typeface="Times New Roman" panose="02020603050405020304" pitchFamily="18" charset="0"/>
              </a:rPr>
              <a:t>и др. </a:t>
            </a:r>
            <a:r>
              <a:rPr lang="en-US" sz="1200" b="1" dirty="0" smtClean="0">
                <a:cs typeface="Times New Roman" panose="02020603050405020304" pitchFamily="18" charset="0"/>
              </a:rPr>
              <a:t>(2010) High costs of influenza: direct</a:t>
            </a:r>
            <a:r>
              <a:rPr lang="ru-RU" sz="1200" b="1" dirty="0" smtClean="0"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cs typeface="Times New Roman" panose="02020603050405020304" pitchFamily="18" charset="0"/>
              </a:rPr>
              <a:t>medical costs of influenza</a:t>
            </a:r>
            <a:endParaRPr lang="ru-RU" sz="1200" b="1" dirty="0" smtClean="0"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200" b="1" dirty="0" smtClean="0">
                <a:cs typeface="Times New Roman" panose="02020603050405020304" pitchFamily="18" charset="0"/>
              </a:rPr>
              <a:t>disease in young children. </a:t>
            </a:r>
            <a:r>
              <a:rPr lang="en-US" sz="1200" b="1" i="1" dirty="0" smtClean="0">
                <a:cs typeface="Times New Roman" panose="02020603050405020304" pitchFamily="18" charset="0"/>
              </a:rPr>
              <a:t>Vaccine </a:t>
            </a:r>
            <a:r>
              <a:rPr lang="en-US" sz="1200" b="1" dirty="0" smtClean="0">
                <a:cs typeface="Times New Roman" panose="02020603050405020304" pitchFamily="18" charset="0"/>
              </a:rPr>
              <a:t>28,</a:t>
            </a:r>
            <a:r>
              <a:rPr lang="ru-RU" sz="1200" b="1" dirty="0" smtClean="0">
                <a:cs typeface="Times New Roman" panose="02020603050405020304" pitchFamily="18" charset="0"/>
              </a:rPr>
              <a:t> 4913–4919.</a:t>
            </a:r>
            <a:endParaRPr lang="ru-RU" altLang="ru-RU" sz="12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1096963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b="1" smtClean="0"/>
              <a:t>Эпидемиологические особенности гриппа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Сочетание циркуляции вирусов гриппа А и В, с 2009 ВПГА.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  <a:p>
            <a:pPr eaLnBrk="1" hangingPunct="1"/>
            <a:r>
              <a:rPr lang="ru-RU" sz="2800" b="1" dirty="0" smtClean="0"/>
              <a:t>Возможность 2 волн повышенной заболеваемости.</a:t>
            </a:r>
          </a:p>
          <a:p>
            <a:pPr eaLnBrk="1" hangingPunct="1"/>
            <a:r>
              <a:rPr lang="ru-RU" sz="2800" b="1" dirty="0" smtClean="0"/>
              <a:t>Продолжительность подъема заболеваемости:</a:t>
            </a:r>
          </a:p>
          <a:p>
            <a:pPr lvl="1" eaLnBrk="1" hangingPunct="1"/>
            <a:r>
              <a:rPr lang="ru-RU" b="1" dirty="0" smtClean="0"/>
              <a:t> гриппом А – короткие 7-14 дней,</a:t>
            </a:r>
          </a:p>
          <a:p>
            <a:pPr lvl="1" eaLnBrk="1" hangingPunct="1"/>
            <a:r>
              <a:rPr lang="ru-RU" b="1" dirty="0" smtClean="0"/>
              <a:t>грипп В – большая продолжительность до 3-4 недель.</a:t>
            </a: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2012, 2013, 2014 год </a:t>
            </a:r>
            <a:r>
              <a:rPr lang="ru-RU" sz="2800" b="1" dirty="0" smtClean="0"/>
              <a:t>– грипп В, грипп А</a:t>
            </a:r>
            <a:r>
              <a:rPr lang="en-US" sz="2800" b="1" dirty="0" smtClean="0"/>
              <a:t>\H3N2</a:t>
            </a:r>
            <a:r>
              <a:rPr lang="ru-RU" sz="2800" b="1" dirty="0" smtClean="0"/>
              <a:t>, грипп А</a:t>
            </a:r>
            <a:r>
              <a:rPr lang="en-US" sz="2800" b="1" dirty="0" smtClean="0"/>
              <a:t>\H1N1</a:t>
            </a:r>
            <a:r>
              <a:rPr lang="ru-RU" sz="28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+mj-lt"/>
              </a:rPr>
              <a:t>Структура популяции вирусов гриппа, 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+mj-lt"/>
              </a:rPr>
              <a:t>выделенных в </a:t>
            </a:r>
            <a:r>
              <a:rPr lang="ru-RU" sz="2800" b="1" dirty="0" smtClean="0">
                <a:solidFill>
                  <a:srgbClr val="FFFFFF"/>
                </a:solidFill>
                <a:latin typeface="+mj-lt"/>
              </a:rPr>
              <a:t>2009-201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4</a:t>
            </a:r>
            <a:r>
              <a:rPr lang="ru-RU" sz="28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FFFFFF"/>
                </a:solidFill>
                <a:latin typeface="+mj-lt"/>
              </a:rPr>
              <a:t>гг.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61563547"/>
              </p:ext>
            </p:extLst>
          </p:nvPr>
        </p:nvGraphicFramePr>
        <p:xfrm>
          <a:off x="395536" y="1412776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ФГБУ «НИИ гриппа» Министерства здравоохранения РФ </a:t>
            </a:r>
            <a:endParaRPr lang="en-US" sz="11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ГРИПП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97425"/>
            <a:ext cx="4356100" cy="1008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ВАЗОТРОПНОЕ ДЕЙСТВИЕ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797425"/>
            <a:ext cx="4500562" cy="1008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НЕЙРОТРОПНОЕ ДЕЙСТВИЕ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813" y="5849938"/>
            <a:ext cx="5976937" cy="1008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ВИЗИТНАЯ КАРТОЧКА - ТРАХЕИТ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467544" y="2204864"/>
          <a:ext cx="8072494" cy="249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196975"/>
            <a:ext cx="9144000" cy="792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Инкубационный период  короткий - от нескольких часов до 2 </a:t>
            </a:r>
            <a:r>
              <a:rPr lang="ru-RU" sz="2400" b="1" dirty="0" err="1">
                <a:solidFill>
                  <a:schemeClr val="bg1"/>
                </a:solidFill>
              </a:rPr>
              <a:t>сут</a:t>
            </a:r>
            <a:r>
              <a:rPr lang="ru-RU" sz="2400" b="1" dirty="0">
                <a:solidFill>
                  <a:schemeClr val="bg1"/>
                </a:solidFill>
              </a:rPr>
              <a:t>- грипп А, до 3-4 </a:t>
            </a:r>
            <a:r>
              <a:rPr lang="ru-RU" sz="2400" b="1" dirty="0" err="1">
                <a:solidFill>
                  <a:schemeClr val="bg1"/>
                </a:solidFill>
              </a:rPr>
              <a:t>сут</a:t>
            </a:r>
            <a:r>
              <a:rPr lang="ru-RU" sz="2400" b="1" dirty="0">
                <a:solidFill>
                  <a:schemeClr val="bg1"/>
                </a:solidFill>
              </a:rPr>
              <a:t>. –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305800" cy="1752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Инфекционные болезни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6% от </a:t>
            </a:r>
            <a:r>
              <a:rPr lang="ru-RU" b="1" dirty="0" smtClean="0">
                <a:solidFill>
                  <a:schemeClr val="tx1"/>
                </a:solidFill>
              </a:rPr>
              <a:t>общего числа болезней (1200)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755576" y="4005064"/>
            <a:ext cx="8229600" cy="609600"/>
          </a:xfrm>
          <a:solidFill>
            <a:schemeClr val="accent2"/>
          </a:solidFill>
        </p:spPr>
        <p:txBody>
          <a:bodyPr/>
          <a:lstStyle/>
          <a:p>
            <a:pPr marL="0" indent="0" algn="ctr" defTabSz="912813">
              <a:buFont typeface="Georgia" pitchFamily="18" charset="0"/>
              <a:buNone/>
            </a:pPr>
            <a:r>
              <a:rPr lang="ru-RU" altLang="ru-RU" b="1" dirty="0" smtClean="0"/>
              <a:t>20-40% от летальных исходов</a:t>
            </a:r>
          </a:p>
        </p:txBody>
      </p:sp>
    </p:spTree>
    <p:extLst>
      <p:ext uri="{BB962C8B-B14F-4D97-AF65-F5344CB8AC3E}">
        <p14:creationId xmlns:p14="http://schemas.microsoft.com/office/powerpoint/2010/main" val="148870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24744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</a:rPr>
              <a:t>Тяжелые и осложненные формы</a:t>
            </a:r>
            <a:endParaRPr lang="en-US" sz="2800" cap="al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684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98080"/>
              </p:ext>
            </p:extLst>
          </p:nvPr>
        </p:nvGraphicFramePr>
        <p:xfrm>
          <a:off x="381000" y="1371600"/>
          <a:ext cx="8458200" cy="4800601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902968"/>
                <a:gridCol w="4555232"/>
              </a:tblGrid>
              <a:tr h="776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Формы заболевания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4300" marR="1143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4300" marR="114300" anchor="ctr" horzOverflow="overflow"/>
                </a:tc>
              </a:tr>
              <a:tr h="23971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Грипп с тяжелым течением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4300" marR="1143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Очень тяжелая деструктивная форма, наблюдающаяся во время эпидемий и приводящая 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 необратимым изменениям 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органах дыхания.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Может развиться независимо от возраста и состояния здоровья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4300" marR="114300" horzOverflow="overflow">
                    <a:solidFill>
                      <a:schemeClr val="bg1"/>
                    </a:solidFill>
                  </a:tcPr>
                </a:tc>
              </a:tr>
              <a:tr h="162718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Обострение хронических заболеваний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4300" marR="1143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Острая дыхательная, почечная 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 сердечная недостаточность, обострение течения бронхиальной астмы и сахарного диабета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4300" marR="114300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2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6324" y="116632"/>
            <a:ext cx="7786688" cy="81597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</a:rPr>
              <a:t>Тяжелые и осложненные формы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7862" name="Group 38"/>
          <p:cNvGraphicFramePr>
            <a:graphicFrameLocks noGrp="1"/>
          </p:cNvGraphicFramePr>
          <p:nvPr/>
        </p:nvGraphicFramePr>
        <p:xfrm>
          <a:off x="381000" y="1371600"/>
          <a:ext cx="8458200" cy="5043709"/>
        </p:xfrm>
        <a:graphic>
          <a:graphicData uri="http://schemas.openxmlformats.org/drawingml/2006/table">
            <a:tbl>
              <a:tblPr/>
              <a:tblGrid>
                <a:gridCol w="4191000"/>
                <a:gridCol w="4267200"/>
              </a:tblGrid>
              <a:tr h="7460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Формы заболевания</a:t>
                      </a:r>
                    </a:p>
                  </a:txBody>
                  <a:tcPr marL="114300" marR="11430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</a:t>
                      </a:r>
                    </a:p>
                  </a:txBody>
                  <a:tcPr marL="114300" marR="11430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97449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Вторичные бактериальные инфекции, развивающиеся одновременно с вирусной инфекцией или после нее: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ринит;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отит;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синусит;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бронхит;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пневмония.</a:t>
                      </a:r>
                    </a:p>
                  </a:txBody>
                  <a:tcPr marL="114300" marR="11430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Развиваются вследствие изменений, происходящих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слизистых оболочках дыхательных путей под воздействием вируса.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Поражаются как дети,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так и взрослые.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Причина высокой летальности среди пожилых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период эпидемий</a:t>
                      </a:r>
                    </a:p>
                  </a:txBody>
                  <a:tcPr marL="152400" marR="15240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1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3" y="0"/>
            <a:ext cx="7136974" cy="93317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3000" cap="all" dirty="0" smtClean="0">
                <a:solidFill>
                  <a:schemeClr val="accent1">
                    <a:lumMod val="75000"/>
                  </a:schemeClr>
                </a:solidFill>
              </a:rPr>
              <a:t>Тяжелые и осложненные формы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8865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44343"/>
              </p:ext>
            </p:extLst>
          </p:nvPr>
        </p:nvGraphicFramePr>
        <p:xfrm>
          <a:off x="381000" y="1371600"/>
          <a:ext cx="8458200" cy="5043709"/>
        </p:xfrm>
        <a:graphic>
          <a:graphicData uri="http://schemas.openxmlformats.org/drawingml/2006/table">
            <a:tbl>
              <a:tblPr/>
              <a:tblGrid>
                <a:gridCol w="4191000"/>
                <a:gridCol w="4267200"/>
              </a:tblGrid>
              <a:tr h="7460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Формы заболевания</a:t>
                      </a:r>
                    </a:p>
                  </a:txBody>
                  <a:tcPr marL="114300" marR="11430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</a:t>
                      </a:r>
                    </a:p>
                  </a:txBody>
                  <a:tcPr marL="114300" marR="11430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97449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Осложнения, связанные 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беременностью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Другие осложнения: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менингит и энцефалит;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миозит;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миокардит или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перикардит;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синдром Рея</a:t>
                      </a:r>
                    </a:p>
                  </a:txBody>
                  <a:tcPr marL="114300" marR="11430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Угроза выкидыша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Встречаются редко,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однако, очень опасны.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2F3F7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Синдром Рея может наблюдаться после гриппозной инфекции у детей, проходивших длительное лечение аспирином</a:t>
                      </a:r>
                    </a:p>
                  </a:txBody>
                  <a:tcPr marL="152400" marR="15240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9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1052736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3200" b="1" cap="all" dirty="0" smtClean="0">
                <a:solidFill>
                  <a:schemeClr val="accent1">
                    <a:lumMod val="75000"/>
                  </a:schemeClr>
                </a:solidFill>
              </a:rPr>
              <a:t>Респираторный </a:t>
            </a:r>
            <a:r>
              <a:rPr lang="ru-RU" sz="3200" b="1" cap="all" dirty="0" err="1" smtClean="0">
                <a:solidFill>
                  <a:schemeClr val="accent1">
                    <a:lumMod val="75000"/>
                  </a:schemeClr>
                </a:solidFill>
              </a:rPr>
              <a:t>дистресс-синдром</a:t>
            </a:r>
            <a:r>
              <a:rPr lang="ru-RU" sz="3200" b="1" cap="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ru-RU" dirty="0" smtClean="0"/>
              <a:t>Уплотнение легких вследствие </a:t>
            </a:r>
            <a:r>
              <a:rPr lang="ru-RU" dirty="0" err="1" smtClean="0">
                <a:solidFill>
                  <a:srgbClr val="FF0000"/>
                </a:solidFill>
              </a:rPr>
              <a:t>периваскулярного</a:t>
            </a:r>
            <a:r>
              <a:rPr lang="ru-RU" dirty="0" smtClean="0">
                <a:solidFill>
                  <a:srgbClr val="FF0000"/>
                </a:solidFill>
              </a:rPr>
              <a:t> и перибронхиального отека с распространением на </a:t>
            </a:r>
            <a:r>
              <a:rPr lang="ru-RU" dirty="0" err="1" smtClean="0">
                <a:solidFill>
                  <a:srgbClr val="FF0000"/>
                </a:solidFill>
              </a:rPr>
              <a:t>интерстиций</a:t>
            </a:r>
            <a:r>
              <a:rPr lang="ru-RU" dirty="0" smtClean="0">
                <a:solidFill>
                  <a:srgbClr val="FF0000"/>
                </a:solidFill>
              </a:rPr>
              <a:t> альвеолярных перегородок 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 альвеолярный отек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ru-RU" dirty="0" smtClean="0">
                <a:sym typeface="Symbol"/>
              </a:rPr>
              <a:t>Признаки </a:t>
            </a:r>
            <a:r>
              <a:rPr lang="ru-RU" dirty="0" err="1" smtClean="0">
                <a:sym typeface="Symbol"/>
              </a:rPr>
              <a:t>ДВС-синдрома</a:t>
            </a:r>
            <a:r>
              <a:rPr lang="ru-RU" dirty="0" smtClean="0">
                <a:sym typeface="Symbol"/>
              </a:rPr>
              <a:t> + дистрофические изменения вплоть до некроза эндотелия капилляров и эпителия альвеол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ru-RU" dirty="0" smtClean="0">
                <a:sym typeface="Symbol"/>
              </a:rPr>
              <a:t>Образование «гиалиновых мембран»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027\Desktop\документы\НАДЯ2\Екатеринбург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82" y="1052736"/>
            <a:ext cx="6984775" cy="520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Природный резервуар вирусов гриппа А</a:t>
            </a:r>
          </a:p>
          <a:p>
            <a:pPr algn="ctr"/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31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14" y="46988"/>
            <a:ext cx="91440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 </a:t>
            </a:r>
            <a:r>
              <a:rPr lang="ru-RU" sz="2800" b="1" dirty="0">
                <a:latin typeface="+mj-lt"/>
              </a:rPr>
              <a:t>С</a:t>
            </a:r>
            <a:r>
              <a:rPr lang="ru-RU" sz="2800" b="1" dirty="0" smtClean="0">
                <a:latin typeface="+mj-lt"/>
              </a:rPr>
              <a:t>лучаи заражения людей вирусами</a:t>
            </a:r>
          </a:p>
          <a:p>
            <a:pPr algn="ctr"/>
            <a:r>
              <a:rPr lang="ru-RU" sz="2800" b="1" dirty="0" smtClean="0">
                <a:latin typeface="+mj-lt"/>
              </a:rPr>
              <a:t> гриппа живо</a:t>
            </a:r>
            <a:r>
              <a:rPr lang="ru-RU" sz="2800" b="1" dirty="0">
                <a:latin typeface="+mj-lt"/>
              </a:rPr>
              <a:t>т</a:t>
            </a:r>
            <a:r>
              <a:rPr lang="ru-RU" sz="2800" b="1" dirty="0" smtClean="0">
                <a:latin typeface="+mj-lt"/>
              </a:rPr>
              <a:t>ных</a:t>
            </a:r>
            <a:endParaRPr lang="ru-RU" sz="2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87154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+mn-lt"/>
              </a:rPr>
              <a:t>H5N1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+mn-lt"/>
              </a:rPr>
              <a:t>Впервые зарегистрирован – 1997 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 679 лабораторно </a:t>
            </a:r>
            <a:r>
              <a:rPr lang="ru-RU" b="1" dirty="0" smtClean="0">
                <a:solidFill>
                  <a:srgbClr val="000000"/>
                </a:solidFill>
                <a:latin typeface="+mn-lt"/>
              </a:rPr>
              <a:t>подтверждённых случаев из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15 стран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+mn-lt"/>
              </a:rPr>
              <a:t>Смертность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более 50%, </a:t>
            </a:r>
            <a:r>
              <a:rPr lang="ru-RU" b="1" dirty="0" err="1" smtClean="0">
                <a:solidFill>
                  <a:srgbClr val="000000"/>
                </a:solidFill>
                <a:latin typeface="+mn-lt"/>
              </a:rPr>
              <a:t>высокопатогенный</a:t>
            </a:r>
            <a:r>
              <a:rPr lang="ru-RU" b="1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lvl="0" algn="ctr"/>
            <a:r>
              <a:rPr lang="en-US" sz="2400" b="1" u="sng" dirty="0">
                <a:solidFill>
                  <a:srgbClr val="FF0000"/>
                </a:solidFill>
                <a:latin typeface="+mn-lt"/>
              </a:rPr>
              <a:t>H9N2</a:t>
            </a:r>
            <a:endParaRPr lang="ru-RU" sz="2400" b="1" u="sng" dirty="0">
              <a:solidFill>
                <a:srgbClr val="FF0000"/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Впервые зарегистрирован –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1999 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г.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Единичные случаи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Смертность 0</a:t>
            </a:r>
            <a:r>
              <a:rPr lang="ru-RU" b="1" dirty="0" smtClean="0">
                <a:solidFill>
                  <a:srgbClr val="000000"/>
                </a:solidFill>
                <a:latin typeface="+mn-lt"/>
              </a:rPr>
              <a:t>%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+mn-lt"/>
              </a:rPr>
              <a:t>H7N7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Впервые зарегистрирован </a:t>
            </a:r>
            <a:r>
              <a:rPr lang="ru-RU" b="1" dirty="0" smtClean="0">
                <a:solidFill>
                  <a:srgbClr val="000000"/>
                </a:solidFill>
                <a:latin typeface="+mn-lt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1959 </a:t>
            </a:r>
            <a:r>
              <a:rPr lang="ru-RU" b="1" dirty="0" smtClean="0">
                <a:solidFill>
                  <a:srgbClr val="000000"/>
                </a:solidFill>
                <a:latin typeface="+mn-lt"/>
              </a:rPr>
              <a:t>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+mn-lt"/>
              </a:rPr>
              <a:t>Вспышка в Нидерландах (89 человек)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+mn-lt"/>
              </a:rPr>
              <a:t>Смертность 1%</a:t>
            </a: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H7N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3,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H7N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2,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H7N1,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H10N7,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H6N1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 – </a:t>
            </a:r>
            <a:r>
              <a:rPr lang="ru-RU" b="1" dirty="0" err="1" smtClean="0">
                <a:solidFill>
                  <a:srgbClr val="000000"/>
                </a:solidFill>
                <a:latin typeface="+mn-lt"/>
              </a:rPr>
              <a:t>низкопатогенные</a:t>
            </a:r>
            <a:endParaRPr lang="ru-RU" b="1" dirty="0" smtClean="0">
              <a:solidFill>
                <a:srgbClr val="000000"/>
              </a:solidFill>
              <a:latin typeface="+mn-lt"/>
            </a:endParaRPr>
          </a:p>
          <a:p>
            <a:pPr lvl="0" algn="ctr"/>
            <a:endParaRPr lang="ru-RU" sz="2400" b="1" dirty="0" smtClean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H10N8, H5N6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– </a:t>
            </a:r>
            <a:r>
              <a:rPr lang="ru-RU" sz="2400" b="1" dirty="0" err="1" smtClean="0">
                <a:solidFill>
                  <a:srgbClr val="000000"/>
                </a:solidFill>
                <a:latin typeface="+mn-lt"/>
              </a:rPr>
              <a:t>высокопатогенные</a:t>
            </a:r>
            <a:r>
              <a:rPr lang="ru-RU" sz="2400" b="1" dirty="0" smtClean="0">
                <a:solidFill>
                  <a:srgbClr val="000000"/>
                </a:solidFill>
                <a:latin typeface="+mn-lt"/>
              </a:rPr>
              <a:t> ?</a:t>
            </a:r>
            <a:endParaRPr lang="ru-RU" sz="2400" b="1" u="sng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202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На диаграмме изображена истоки H7N9 вирус из Китая и показывает, как вирус гены пришел от других вирусов гриппа птиц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91" y="106586"/>
            <a:ext cx="8243888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Электронная Микрофотография Образы H7N9 Вирус из Кит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/>
          </p:cNvSpPr>
          <p:nvPr/>
        </p:nvSpPr>
        <p:spPr bwMode="white">
          <a:xfrm>
            <a:off x="3035061" y="641808"/>
            <a:ext cx="4464050" cy="503238"/>
          </a:xfrm>
          <a:prstGeom prst="rect">
            <a:avLst/>
          </a:prstGeom>
          <a:solidFill>
            <a:srgbClr val="0C265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chemeClr val="bg1"/>
                </a:solidFill>
              </a:rPr>
              <a:t>2013, апрель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49787" y="4626619"/>
            <a:ext cx="5041351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600" b="1" dirty="0" smtClean="0"/>
              <a:t>    является </a:t>
            </a:r>
            <a:r>
              <a:rPr lang="ru-RU" sz="1600" b="1" dirty="0" err="1"/>
              <a:t>реассортантом</a:t>
            </a:r>
            <a:r>
              <a:rPr lang="ru-RU" sz="1600" b="1" dirty="0"/>
              <a:t> (группа генов 3 разных вирусов гриппа птиц), в его геноме имеются черты приспособленности к размножению в организме млекопитающих и человека</a:t>
            </a:r>
            <a:r>
              <a:rPr lang="ru-RU" sz="1600" b="1" dirty="0" smtClean="0"/>
              <a:t>.</a:t>
            </a:r>
          </a:p>
          <a:p>
            <a:pPr>
              <a:buFontTx/>
              <a:buChar char="•"/>
            </a:pPr>
            <a:endParaRPr lang="ru-RU" sz="1600" b="1" dirty="0"/>
          </a:p>
          <a:p>
            <a:pPr>
              <a:buFontTx/>
              <a:buChar char="•"/>
            </a:pPr>
            <a:endParaRPr lang="ru-RU" sz="1600" b="1" dirty="0"/>
          </a:p>
          <a:p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91138" y="4611231"/>
            <a:ext cx="374535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b="1" u="sng" dirty="0">
                <a:solidFill>
                  <a:srgbClr val="FF0000"/>
                </a:solidFill>
                <a:latin typeface="Arial"/>
              </a:rPr>
              <a:t>H7N</a:t>
            </a:r>
            <a:r>
              <a:rPr lang="ru-RU" b="1" u="sng" dirty="0">
                <a:solidFill>
                  <a:srgbClr val="FF0000"/>
                </a:solidFill>
                <a:latin typeface="Arial"/>
              </a:rPr>
              <a:t>9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0000"/>
                </a:solidFill>
                <a:latin typeface="Arial"/>
              </a:rPr>
              <a:t>Впервые зарегистрирован –</a:t>
            </a:r>
            <a:r>
              <a:rPr lang="en-US" sz="1400" b="1" dirty="0">
                <a:solidFill>
                  <a:srgbClr val="FF0000"/>
                </a:solidFill>
                <a:latin typeface="Arial"/>
              </a:rPr>
              <a:t>1959 </a:t>
            </a:r>
            <a:r>
              <a:rPr lang="ru-RU" sz="1400" b="1" dirty="0">
                <a:solidFill>
                  <a:srgbClr val="FF0000"/>
                </a:solidFill>
                <a:latin typeface="Arial"/>
              </a:rPr>
              <a:t>г</a:t>
            </a:r>
            <a:r>
              <a:rPr lang="ru-RU" sz="1400" b="1" dirty="0" smtClean="0">
                <a:solidFill>
                  <a:srgbClr val="FF0000"/>
                </a:solidFill>
                <a:latin typeface="Arial"/>
              </a:rPr>
              <a:t>.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Arial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0000"/>
                </a:solidFill>
                <a:latin typeface="Arial"/>
              </a:rPr>
              <a:t>Более </a:t>
            </a:r>
            <a:r>
              <a:rPr lang="ru-RU" sz="1400" b="1" dirty="0">
                <a:solidFill>
                  <a:srgbClr val="FF0000"/>
                </a:solidFill>
                <a:latin typeface="Arial"/>
              </a:rPr>
              <a:t>400 лабораторно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</a:rPr>
              <a:t>подтверждённых </a:t>
            </a:r>
            <a:r>
              <a:rPr lang="ru-RU" sz="1400" b="1" dirty="0">
                <a:solidFill>
                  <a:srgbClr val="000000"/>
                </a:solidFill>
                <a:latin typeface="Arial"/>
              </a:rPr>
              <a:t>случаев (Китай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lvl="0"/>
            <a:endParaRPr lang="ru-RU" sz="1400" b="1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0000"/>
                </a:solidFill>
                <a:latin typeface="Arial"/>
              </a:rPr>
              <a:t>Смертность более </a:t>
            </a:r>
            <a:r>
              <a:rPr lang="ru-RU" sz="1400" b="1" dirty="0">
                <a:solidFill>
                  <a:srgbClr val="FF0000"/>
                </a:solidFill>
                <a:latin typeface="Arial"/>
              </a:rPr>
              <a:t>30</a:t>
            </a:r>
            <a:r>
              <a:rPr lang="ru-RU" sz="1400" b="1" dirty="0" smtClean="0">
                <a:solidFill>
                  <a:srgbClr val="FF0000"/>
                </a:solidFill>
                <a:latin typeface="Arial"/>
              </a:rPr>
              <a:t>%</a:t>
            </a:r>
          </a:p>
          <a:p>
            <a:pPr lvl="0"/>
            <a:endParaRPr lang="ru-RU" sz="1200" b="1" dirty="0">
              <a:solidFill>
                <a:srgbClr val="FF0000"/>
              </a:solidFill>
              <a:latin typeface="Arial"/>
            </a:endParaRPr>
          </a:p>
          <a:p>
            <a:pPr lvl="0"/>
            <a:endParaRPr lang="ru-RU" sz="12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38400" y="0"/>
            <a:ext cx="6705600" cy="1096963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Вирусы гриппа свиней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572560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86280"/>
                <a:gridCol w="4286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 (</a:t>
                      </a:r>
                      <a:r>
                        <a:rPr lang="en-US" sz="2400" b="1" dirty="0" smtClean="0"/>
                        <a:t>H3N2)v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/>
                        <a:t>   </a:t>
                      </a:r>
                      <a:r>
                        <a:rPr lang="en-US" sz="2400" b="1" dirty="0" smtClean="0"/>
                        <a:t>2011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en-US" sz="2400" b="1" dirty="0" smtClean="0"/>
                        <a:t>–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en-US" sz="2400" b="1" dirty="0" smtClean="0"/>
                        <a:t>12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dirty="0" smtClean="0"/>
                        <a:t>2012 - </a:t>
                      </a:r>
                      <a:r>
                        <a:rPr lang="en-US" sz="2400" b="1" dirty="0" smtClean="0"/>
                        <a:t>309 (1 </a:t>
                      </a:r>
                      <a:r>
                        <a:rPr lang="ru-RU" sz="2400" b="1" dirty="0" smtClean="0"/>
                        <a:t>летальный</a:t>
                      </a:r>
                      <a:r>
                        <a:rPr lang="en-US" sz="2400" b="1" dirty="0" smtClean="0"/>
                        <a:t>)</a:t>
                      </a:r>
                      <a:endParaRPr lang="ru-RU" sz="2400" b="1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2013 </a:t>
                      </a:r>
                      <a:r>
                        <a:rPr lang="ru-RU" sz="2400" b="1" dirty="0" smtClean="0"/>
                        <a:t>- 18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dirty="0" smtClean="0"/>
                        <a:t>США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dirty="0" smtClean="0"/>
                        <a:t>Тесный контакт со свиньями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 (</a:t>
                      </a:r>
                      <a:r>
                        <a:rPr lang="en-US" sz="2400" b="1" dirty="0" smtClean="0"/>
                        <a:t>H6N1)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2013</a:t>
                      </a:r>
                      <a:r>
                        <a:rPr lang="en-US" sz="2400" b="1" dirty="0" smtClean="0"/>
                        <a:t> – </a:t>
                      </a:r>
                      <a:r>
                        <a:rPr lang="ru-RU" sz="2400" b="1" dirty="0" smtClean="0"/>
                        <a:t>1</a:t>
                      </a:r>
                      <a:r>
                        <a:rPr lang="ru-RU" sz="2400" b="1" baseline="0" dirty="0" smtClean="0"/>
                        <a:t> случай женщина 20 лет Тайвань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/>
                        <a:t>Первый случай инфицирования человека с клинической симптоматикой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6963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ru-RU" sz="4000" dirty="0" smtClean="0"/>
              <a:t>Аденовирусная инфекция</a:t>
            </a:r>
            <a:endParaRPr lang="ru-RU" sz="4000" dirty="0"/>
          </a:p>
        </p:txBody>
      </p:sp>
      <p:pic>
        <p:nvPicPr>
          <p:cNvPr id="4" name="Picture 4" descr="D:\ЛЮДА\ОРИ\АВИ\adenovir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214678" y="1071546"/>
            <a:ext cx="5929322" cy="8572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41 серотип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214686"/>
            <a:ext cx="9144000" cy="92869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Персистенция в лимфоидной ткани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357694"/>
            <a:ext cx="9144000" cy="10001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Длительное течение, постепенное развитие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500702"/>
            <a:ext cx="9144000" cy="8572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Высокая </a:t>
            </a:r>
            <a:r>
              <a:rPr lang="ru-RU" sz="3600" b="1" dirty="0" err="1" smtClean="0"/>
              <a:t>контагиозность</a:t>
            </a:r>
            <a:endParaRPr lang="ru-RU" sz="3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2071678"/>
            <a:ext cx="5929322" cy="10001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Поражение эпителия </a:t>
            </a:r>
            <a:r>
              <a:rPr lang="ru-RU" sz="3200" b="1" dirty="0" err="1" smtClean="0"/>
              <a:t>жкт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6963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Новые респираторные вирусы</a:t>
            </a:r>
            <a:endParaRPr lang="ru-RU" sz="3600" b="1" dirty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238625"/>
            <a:ext cx="3563938" cy="2619375"/>
          </a:xfr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 bwMode="white">
          <a:xfrm>
            <a:off x="3708400" y="4481513"/>
            <a:ext cx="5435600" cy="2376487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b="1" kern="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kern="0" dirty="0" err="1">
                <a:solidFill>
                  <a:srgbClr val="FF0000"/>
                </a:solidFill>
              </a:rPr>
              <a:t>Бокавирус</a:t>
            </a:r>
            <a:endParaRPr lang="ru-RU" sz="3200" b="1" kern="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</a:rPr>
              <a:t>ДНК-содержащий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</a:rPr>
              <a:t> семейство </a:t>
            </a:r>
            <a:r>
              <a:rPr lang="ru-RU" sz="2400" b="1" dirty="0" err="1">
                <a:solidFill>
                  <a:schemeClr val="tx1"/>
                </a:solidFill>
              </a:rPr>
              <a:t>парвовирусов</a:t>
            </a:r>
            <a:r>
              <a:rPr lang="ru-RU" sz="2400" b="1" dirty="0">
                <a:solidFill>
                  <a:schemeClr val="tx1"/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</a:rPr>
              <a:t> впервые описан шведскими учеными в 2005 году.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kern="0" dirty="0"/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3563938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2"/>
          <p:cNvSpPr txBox="1">
            <a:spLocks/>
          </p:cNvSpPr>
          <p:nvPr/>
        </p:nvSpPr>
        <p:spPr bwMode="white">
          <a:xfrm>
            <a:off x="3708400" y="1268413"/>
            <a:ext cx="5435600" cy="2881312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kern="0" dirty="0" err="1">
                <a:solidFill>
                  <a:srgbClr val="FF0000"/>
                </a:solidFill>
              </a:rPr>
              <a:t>Метапневмовирус</a:t>
            </a:r>
            <a:endParaRPr lang="ru-RU" sz="3200" b="1" kern="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</a:rPr>
              <a:t> РНК-содержащий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парамиксовирус</a:t>
            </a:r>
            <a:r>
              <a:rPr lang="ru-RU" sz="2400" b="1" dirty="0">
                <a:solidFill>
                  <a:schemeClr val="tx1"/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</a:rPr>
              <a:t> 2001год.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2300 патогенов способны вызвать инфекционные болезни у детей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395536" y="1752600"/>
            <a:ext cx="8229600" cy="4412704"/>
          </a:xfrm>
        </p:spPr>
        <p:txBody>
          <a:bodyPr/>
          <a:lstStyle/>
          <a:p>
            <a:r>
              <a:rPr lang="ru-RU" altLang="ru-RU" b="1" dirty="0" smtClean="0"/>
              <a:t>Бактерии - 1000</a:t>
            </a:r>
          </a:p>
          <a:p>
            <a:r>
              <a:rPr lang="ru-RU" altLang="ru-RU" b="1" dirty="0" smtClean="0">
                <a:solidFill>
                  <a:srgbClr val="FF0000"/>
                </a:solidFill>
              </a:rPr>
              <a:t>Вирусы - 600</a:t>
            </a:r>
          </a:p>
          <a:p>
            <a:r>
              <a:rPr lang="ru-RU" altLang="ru-RU" b="1" dirty="0" smtClean="0"/>
              <a:t>Грибы - 500</a:t>
            </a:r>
          </a:p>
          <a:p>
            <a:r>
              <a:rPr lang="ru-RU" altLang="ru-RU" b="1" dirty="0" smtClean="0"/>
              <a:t>Простейшие и гельминты - 200</a:t>
            </a:r>
          </a:p>
          <a:p>
            <a:r>
              <a:rPr lang="ru-RU" altLang="ru-RU" b="1" dirty="0" err="1" smtClean="0"/>
              <a:t>Прионы</a:t>
            </a:r>
            <a:r>
              <a:rPr lang="ru-RU" altLang="ru-RU" b="1" dirty="0" smtClean="0"/>
              <a:t> - 6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394200"/>
            <a:ext cx="308133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16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-28922"/>
            <a:ext cx="76683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Бокавирусная</a:t>
            </a:r>
            <a:r>
              <a:rPr lang="ru-RU" dirty="0" smtClean="0"/>
              <a:t> инфекция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472608"/>
          </a:xfrm>
        </p:spPr>
        <p:txBody>
          <a:bodyPr>
            <a:normAutofit fontScale="4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7000" b="1" dirty="0" smtClean="0">
                <a:solidFill>
                  <a:srgbClr val="0070C0"/>
                </a:solidFill>
              </a:rPr>
              <a:t>Основные клинические формы: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sz="7000" b="1" dirty="0" smtClean="0"/>
              <a:t>ОРВИ (76,1%),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sz="7000" b="1" dirty="0" smtClean="0"/>
              <a:t>острый бронхит (15,4%),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sz="7000" b="1" dirty="0" err="1" smtClean="0"/>
              <a:t>обструктивный</a:t>
            </a:r>
            <a:r>
              <a:rPr lang="ru-RU" sz="7000" b="1" dirty="0" smtClean="0"/>
              <a:t> бронхит (8,5%)</a:t>
            </a:r>
          </a:p>
          <a:p>
            <a:pPr marL="33604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ru-RU" sz="7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7000" b="1" dirty="0" smtClean="0"/>
              <a:t>Протекает чаще  в среднетяжелой форме.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ru-RU" sz="7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7000" b="1" dirty="0" smtClean="0"/>
              <a:t>Из осложнений чаще - острый катаральный средний отит и пневмония (по 5,1% соответственно).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2383281" cy="139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4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126" y="0"/>
            <a:ext cx="9036496" cy="1196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Клиника </a:t>
            </a:r>
            <a:r>
              <a:rPr lang="ru-RU" b="1" dirty="0" err="1" smtClean="0"/>
              <a:t>бокавирусной</a:t>
            </a:r>
            <a:r>
              <a:rPr lang="ru-RU" b="1" dirty="0" smtClean="0"/>
              <a:t> инфекции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357192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500" b="1" dirty="0" smtClean="0">
                <a:solidFill>
                  <a:srgbClr val="0070C0"/>
                </a:solidFill>
              </a:rPr>
              <a:t>Лихорадка</a:t>
            </a:r>
            <a:r>
              <a:rPr lang="ru-RU" sz="4500" b="1" dirty="0" smtClean="0"/>
              <a:t> у 96,6% (у половины детей – гипертермия);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500" b="1" dirty="0" smtClean="0">
                <a:solidFill>
                  <a:srgbClr val="0070C0"/>
                </a:solidFill>
              </a:rPr>
              <a:t>Симптомы интоксикации </a:t>
            </a:r>
            <a:r>
              <a:rPr lang="ru-RU" sz="4500" b="1" dirty="0" smtClean="0"/>
              <a:t>(81,2%);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500" b="1" dirty="0" smtClean="0">
                <a:solidFill>
                  <a:srgbClr val="0070C0"/>
                </a:solidFill>
              </a:rPr>
              <a:t>Катаральные явления </a:t>
            </a:r>
            <a:r>
              <a:rPr lang="ru-RU" sz="4500" b="1" dirty="0" smtClean="0"/>
              <a:t>(82–100%);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sz="4500" b="1" dirty="0" smtClean="0">
                <a:solidFill>
                  <a:srgbClr val="0070C0"/>
                </a:solidFill>
              </a:rPr>
              <a:t>гиперемия зева </a:t>
            </a:r>
            <a:r>
              <a:rPr lang="ru-RU" sz="4500" b="1" dirty="0" smtClean="0"/>
              <a:t>(у 100%),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sz="4500" b="1" dirty="0" err="1" smtClean="0">
                <a:solidFill>
                  <a:srgbClr val="0070C0"/>
                </a:solidFill>
              </a:rPr>
              <a:t>ринорея</a:t>
            </a:r>
            <a:r>
              <a:rPr lang="ru-RU" sz="4500" b="1" dirty="0" smtClean="0"/>
              <a:t> (у 88,8%)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sz="4500" b="1" dirty="0" smtClean="0">
                <a:solidFill>
                  <a:srgbClr val="0070C0"/>
                </a:solidFill>
              </a:rPr>
              <a:t>влажный кашель </a:t>
            </a:r>
            <a:r>
              <a:rPr lang="ru-RU" sz="4500" b="1" dirty="0" smtClean="0"/>
              <a:t>(у 62,4%) – с первых дней заболевания.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500" b="1" dirty="0" smtClean="0"/>
              <a:t> </a:t>
            </a:r>
            <a:r>
              <a:rPr lang="ru-RU" sz="4500" b="1" dirty="0" smtClean="0">
                <a:solidFill>
                  <a:srgbClr val="0070C0"/>
                </a:solidFill>
              </a:rPr>
              <a:t>Рвота </a:t>
            </a:r>
            <a:r>
              <a:rPr lang="ru-RU" sz="4500" b="1" dirty="0" smtClean="0"/>
              <a:t>(19,7%).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500" b="1" dirty="0" smtClean="0">
                <a:solidFill>
                  <a:srgbClr val="0070C0"/>
                </a:solidFill>
              </a:rPr>
              <a:t>Одышка</a:t>
            </a:r>
            <a:r>
              <a:rPr lang="ru-RU" sz="4500" b="1" dirty="0" smtClean="0"/>
              <a:t> чаще смешанного характера.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500" b="1" dirty="0" err="1" smtClean="0">
                <a:solidFill>
                  <a:srgbClr val="0070C0"/>
                </a:solidFill>
              </a:rPr>
              <a:t>Аускультативно</a:t>
            </a:r>
            <a:r>
              <a:rPr lang="ru-RU" sz="4500" b="1" dirty="0" smtClean="0">
                <a:solidFill>
                  <a:srgbClr val="0070C0"/>
                </a:solidFill>
              </a:rPr>
              <a:t> </a:t>
            </a:r>
            <a:r>
              <a:rPr lang="ru-RU" sz="4500" b="1" dirty="0" smtClean="0"/>
              <a:t>наиболее часто  - сочетание сухих и влажных разнокалиберных хрипов на фоне жесткого дыхания. </a:t>
            </a:r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500" dirty="0" smtClean="0"/>
              <a:t>Горелов А.В, Швец Е.Ю., </a:t>
            </a:r>
            <a:r>
              <a:rPr lang="ru-RU" sz="1500" dirty="0" err="1" smtClean="0"/>
              <a:t>Кодратьева</a:t>
            </a:r>
            <a:r>
              <a:rPr lang="ru-RU" sz="1500" dirty="0" smtClean="0"/>
              <a:t> Т.Ю. и др.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5149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7128792" cy="32403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5400" dirty="0" smtClean="0"/>
              <a:t>Тяжелые острые респираторные инфекции (ТОРИ)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85865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3447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КОРОНАВИРУСЫ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 это большое семейство РНК-содержащих вирусов, способных инфицировать человека и ряд видов животных. 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 людей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коронавирусы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могут вызвать целый ряд заболеваний – от легких форм острой респираторной инфекции до тяжелого острого респираторного синдрома (ТОРС). 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настоящее время известно о циркуляции среди населения четырех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коронавирусов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HCoV-229E, -OC43, -NL63 и –HKU1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Новый коронавирус NCoV принадлежит к той же семье, что и обычная простуда или атипичная пневмония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3881415"/>
            <a:ext cx="3714776" cy="2756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12784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Ближневосточный респираторный синдром (БВРС) </a:t>
            </a:r>
            <a:r>
              <a:rPr lang="ru-RU" sz="2800" b="1" dirty="0" smtClean="0"/>
              <a:t>- </a:t>
            </a:r>
            <a:r>
              <a:rPr lang="ru-RU" sz="2800" b="1" dirty="0"/>
              <a:t>это вирусное респираторное заболевание, вызываемое новым </a:t>
            </a:r>
            <a:r>
              <a:rPr lang="ru-RU" sz="2800" b="1" dirty="0" err="1"/>
              <a:t>коронавирусом</a:t>
            </a:r>
            <a:r>
              <a:rPr lang="ru-RU" sz="2800" b="1" dirty="0"/>
              <a:t> (БВРС-</a:t>
            </a:r>
            <a:r>
              <a:rPr lang="ru-RU" sz="2800" b="1" dirty="0" err="1"/>
              <a:t>КоВ</a:t>
            </a:r>
            <a:r>
              <a:rPr lang="ru-RU" sz="2800" b="1" dirty="0"/>
              <a:t>), который впервые был идентифицирован в Саудовской Аравии в 2012 году. </a:t>
            </a:r>
            <a:endParaRPr lang="ru-RU" sz="2800" b="1" dirty="0" smtClean="0"/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4041775"/>
            <a:ext cx="28590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338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12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Начиная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сентября 2012 г.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ВОЗ поступает информация о спорадических случаях инфицирования новым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коронавирусом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Саудовская Аравия.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84296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15 МАЯ 2013 Г MIDDLE EAST RESPIRATORY SYNDROME CORONAVIRUS </a:t>
            </a:r>
            <a:r>
              <a:rPr lang="ru-RU" b="1" dirty="0" smtClean="0">
                <a:solidFill>
                  <a:srgbClr val="FF0000"/>
                </a:solidFill>
              </a:rPr>
              <a:t>(MERS-COV)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КОРОНАВИРУС БЛИЖНЕВОСТОЧНОГО РЕСПИРАТОРНОГО СИНДРОМА </a:t>
            </a:r>
            <a:r>
              <a:rPr lang="ru-RU" b="1" dirty="0" smtClean="0">
                <a:solidFill>
                  <a:srgbClr val="FF0000"/>
                </a:solidFill>
              </a:rPr>
              <a:t>(БВРС-КОВ).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571744"/>
            <a:ext cx="82868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По имеющимся на сегодняшний день представлениям, </a:t>
            </a:r>
            <a:r>
              <a:rPr lang="ru-RU" b="1" dirty="0" err="1" smtClean="0"/>
              <a:t>БВРС-КоВ</a:t>
            </a:r>
            <a:r>
              <a:rPr lang="ru-RU" b="1" dirty="0" smtClean="0"/>
              <a:t> способен вызывать тяжелую острую респираторную инфекцию, проявляющуюся в форме пневмонии.</a:t>
            </a:r>
            <a:endParaRPr lang="ru-RU" b="1" dirty="0"/>
          </a:p>
        </p:txBody>
      </p:sp>
      <p:pic>
        <p:nvPicPr>
          <p:cNvPr id="2050" name="Picture 2" descr="Блог - Инфекционная служба Луганской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643314"/>
            <a:ext cx="4732715" cy="29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500174"/>
            <a:ext cx="3024336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13542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ru-RU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Коронавирус</a:t>
            </a: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ближневосточного респираторного синдрома (БВРС-</a:t>
            </a:r>
            <a:r>
              <a:rPr lang="ru-RU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КоВ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0" algn="ctr" defTabSz="4572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Middle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East Respiratory Syndrome Coronavirus (MERS </a:t>
            </a:r>
            <a:r>
              <a:rPr lang="en-US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CoV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54217"/>
            <a:ext cx="522007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/>
              <a:t>С сентября 2012 г. </a:t>
            </a:r>
            <a:r>
              <a:rPr lang="ru-RU" b="1" dirty="0" smtClean="0"/>
              <a:t>ВОЗ: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1618 </a:t>
            </a:r>
            <a:r>
              <a:rPr lang="ru-RU" b="1" dirty="0">
                <a:solidFill>
                  <a:srgbClr val="FF0000"/>
                </a:solidFill>
              </a:rPr>
              <a:t>лабораторно </a:t>
            </a:r>
            <a:r>
              <a:rPr lang="ru-RU" b="1" dirty="0" smtClean="0">
                <a:solidFill>
                  <a:srgbClr val="FF0000"/>
                </a:solidFill>
              </a:rPr>
              <a:t>подтвержденных случаях инфицирования БВРС-</a:t>
            </a:r>
            <a:r>
              <a:rPr lang="ru-RU" b="1" dirty="0" err="1" smtClean="0">
                <a:solidFill>
                  <a:srgbClr val="FF0000"/>
                </a:solidFill>
              </a:rPr>
              <a:t>КоВ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в </a:t>
            </a:r>
            <a:r>
              <a:rPr lang="ru-RU" b="1" dirty="0"/>
              <a:t>мире, из которых, по меньшей мере, </a:t>
            </a:r>
            <a:endParaRPr lang="ru-RU" b="1" dirty="0" smtClean="0"/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579 случай </a:t>
            </a:r>
            <a:r>
              <a:rPr lang="ru-RU" b="1" dirty="0" smtClean="0"/>
              <a:t>летальный исход.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/>
              <a:t>Средний возраст инфицированных людей 49 лет. </a:t>
            </a:r>
          </a:p>
          <a:p>
            <a:pPr lvl="0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4409" y="4476019"/>
            <a:ext cx="55721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Страны Ближневосточного Региона: </a:t>
            </a:r>
            <a:r>
              <a:rPr lang="ru-RU" b="1" dirty="0"/>
              <a:t>Иордания, Кувейт, Оман, Катар, Саудовская Аравия, Арабские Эмираты, Йемен. </a:t>
            </a:r>
          </a:p>
        </p:txBody>
      </p:sp>
    </p:spTree>
    <p:extLst>
      <p:ext uri="{BB962C8B-B14F-4D97-AF65-F5344CB8AC3E}">
        <p14:creationId xmlns:p14="http://schemas.microsoft.com/office/powerpoint/2010/main" val="689219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6480720" cy="1096963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26 </a:t>
            </a:r>
            <a:r>
              <a:rPr lang="ru-RU" dirty="0"/>
              <a:t>стран сообщили о случаях БВРС: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</a:t>
            </a:r>
            <a:r>
              <a:rPr lang="ru-RU" sz="2000" b="1" dirty="0">
                <a:solidFill>
                  <a:srgbClr val="FF0000"/>
                </a:solidFill>
              </a:rPr>
              <a:t>2012 году</a:t>
            </a:r>
            <a:r>
              <a:rPr lang="ru-RU" sz="2000" b="1" dirty="0"/>
              <a:t>: Германия, </a:t>
            </a:r>
            <a:r>
              <a:rPr lang="ru-RU" sz="2000" b="1" dirty="0" err="1"/>
              <a:t>Йордания</a:t>
            </a:r>
            <a:r>
              <a:rPr lang="ru-RU" sz="2000" b="1" dirty="0"/>
              <a:t>, Саудовская Аравия и Соединенное </a:t>
            </a:r>
            <a:r>
              <a:rPr lang="ru-RU" sz="2000" b="1" dirty="0" smtClean="0"/>
              <a:t>Королевство;</a:t>
            </a:r>
          </a:p>
          <a:p>
            <a:pPr marL="0" indent="0">
              <a:buNone/>
            </a:pPr>
            <a:endParaRPr lang="ru-RU" sz="2000" b="1" dirty="0"/>
          </a:p>
          <a:p>
            <a:r>
              <a:rPr lang="ru-RU" sz="2000" b="1" dirty="0">
                <a:solidFill>
                  <a:srgbClr val="FF0000"/>
                </a:solidFill>
              </a:rPr>
              <a:t>В 2013 году: </a:t>
            </a:r>
            <a:r>
              <a:rPr lang="ru-RU" sz="2000" b="1" dirty="0"/>
              <a:t>Франция, Германия, Италия, Кувейт, Оман, Катар, Саудовская Аравия, Тунис, Объединенные Арабские Эмираты, Соединенное Королевство</a:t>
            </a:r>
            <a:r>
              <a:rPr lang="ru-RU" sz="2000" b="1" dirty="0" smtClean="0"/>
              <a:t>;</a:t>
            </a:r>
          </a:p>
          <a:p>
            <a:pPr marL="0" indent="0">
              <a:buNone/>
            </a:pPr>
            <a:endParaRPr lang="ru-RU" sz="2000" b="1" dirty="0"/>
          </a:p>
          <a:p>
            <a:r>
              <a:rPr lang="ru-RU" sz="2000" b="1" dirty="0">
                <a:solidFill>
                  <a:srgbClr val="FF0000"/>
                </a:solidFill>
              </a:rPr>
              <a:t>В 2014 году: </a:t>
            </a:r>
            <a:r>
              <a:rPr lang="ru-RU" sz="2000" b="1" dirty="0"/>
              <a:t>Алжир, Австрия, Египет, Греция, Иран, Йемен, </a:t>
            </a:r>
            <a:r>
              <a:rPr lang="ru-RU" sz="2000" b="1" dirty="0" err="1"/>
              <a:t>Йордания</a:t>
            </a:r>
            <a:r>
              <a:rPr lang="ru-RU" sz="2000" b="1" dirty="0"/>
              <a:t>, Катар, Кувейт, Ливан, </a:t>
            </a:r>
            <a:r>
              <a:rPr lang="ru-RU" sz="2000" b="1" dirty="0" err="1"/>
              <a:t>Малазия</a:t>
            </a:r>
            <a:r>
              <a:rPr lang="ru-RU" sz="2000" b="1" dirty="0"/>
              <a:t>, Нидерланды, Оман, Объединенные Арабские Эмираты, Саудовская Аравия, Соединенные Штаты Америки, Турция</a:t>
            </a:r>
            <a:r>
              <a:rPr lang="ru-RU" sz="2000" b="1" dirty="0" smtClean="0"/>
              <a:t>;</a:t>
            </a:r>
          </a:p>
          <a:p>
            <a:pPr marL="0" indent="0">
              <a:buNone/>
            </a:pPr>
            <a:endParaRPr lang="ru-RU" sz="2000" b="1" dirty="0"/>
          </a:p>
          <a:p>
            <a:r>
              <a:rPr lang="ru-RU" sz="2000" b="1" dirty="0">
                <a:solidFill>
                  <a:srgbClr val="FF0000"/>
                </a:solidFill>
              </a:rPr>
              <a:t>В 2015 году: </a:t>
            </a:r>
            <a:r>
              <a:rPr lang="ru-RU" sz="2000" b="1" dirty="0"/>
              <a:t>Германия, Иран, Катар, Китай, Оман, Республика Корея, Саудовская Аравия, Таиланд, Филиппины.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27392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Природный резервуар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MERS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летучие мыши.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Прямой </a:t>
            </a:r>
            <a:r>
              <a:rPr lang="ru-RU" sz="2800" b="1" dirty="0"/>
              <a:t>или </a:t>
            </a:r>
            <a:r>
              <a:rPr lang="ru-RU" sz="2800" b="1" dirty="0" smtClean="0"/>
              <a:t>косвенный контакт </a:t>
            </a:r>
            <a:r>
              <a:rPr lang="ru-RU" sz="2800" b="1" dirty="0"/>
              <a:t>с инфицированными </a:t>
            </a:r>
            <a:r>
              <a:rPr lang="ru-RU" sz="2800" b="1" dirty="0">
                <a:solidFill>
                  <a:srgbClr val="FF0000"/>
                </a:solidFill>
              </a:rPr>
              <a:t>одногорбыми </a:t>
            </a:r>
            <a:r>
              <a:rPr lang="ru-RU" sz="2800" b="1" dirty="0" smtClean="0">
                <a:solidFill>
                  <a:srgbClr val="FF0000"/>
                </a:solidFill>
              </a:rPr>
              <a:t>верблюдами.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Установлена возможность передачи вируса от человека к человеку при тесном контакте.  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m0-tub-ru.yandex.net/i?id=668b2cf77041a70982506a2c40eaf80b-02-144&amp;n=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4071966" cy="2990710"/>
          </a:xfrm>
          <a:prstGeom prst="rect">
            <a:avLst/>
          </a:prstGeom>
          <a:noFill/>
        </p:spPr>
      </p:pic>
      <p:pic>
        <p:nvPicPr>
          <p:cNvPr id="4" name="Picture 2" descr="http://cdn1.img22.ria.ru/images/56117/43/561174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176" y="3429000"/>
            <a:ext cx="414030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1096963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ru-RU" dirty="0"/>
              <a:t>Типичные симптомы БВРС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63272" cy="5306144"/>
          </a:xfrm>
        </p:spPr>
        <p:txBody>
          <a:bodyPr/>
          <a:lstStyle/>
          <a:p>
            <a:r>
              <a:rPr lang="ru-RU" sz="2400" b="1" dirty="0" smtClean="0"/>
              <a:t>высокая температура, </a:t>
            </a:r>
          </a:p>
          <a:p>
            <a:r>
              <a:rPr lang="ru-RU" sz="2400" b="1" dirty="0" smtClean="0"/>
              <a:t>кашель </a:t>
            </a:r>
            <a:r>
              <a:rPr lang="ru-RU" sz="2400" b="1" dirty="0"/>
              <a:t>и/или </a:t>
            </a:r>
            <a:r>
              <a:rPr lang="ru-RU" sz="2400" b="1" dirty="0" smtClean="0"/>
              <a:t>одышку, </a:t>
            </a:r>
          </a:p>
          <a:p>
            <a:r>
              <a:rPr lang="ru-RU" sz="2400" b="1" dirty="0" smtClean="0"/>
              <a:t>пневмония,</a:t>
            </a:r>
          </a:p>
          <a:p>
            <a:r>
              <a:rPr lang="ru-RU" sz="2400" b="1" dirty="0" smtClean="0"/>
              <a:t>гастроэнтерологические </a:t>
            </a:r>
            <a:r>
              <a:rPr lang="ru-RU" sz="2400" b="1" dirty="0"/>
              <a:t>симптомы, включая </a:t>
            </a:r>
            <a:r>
              <a:rPr lang="ru-RU" sz="2400" b="1" dirty="0" smtClean="0"/>
              <a:t>диарею, </a:t>
            </a:r>
          </a:p>
          <a:p>
            <a:r>
              <a:rPr lang="ru-RU" sz="2400" b="1" dirty="0" smtClean="0"/>
              <a:t>тяжелое </a:t>
            </a:r>
            <a:r>
              <a:rPr lang="ru-RU" sz="2400" b="1" dirty="0"/>
              <a:t>течение болезни </a:t>
            </a:r>
            <a:r>
              <a:rPr lang="ru-RU" sz="2400" b="1" dirty="0" smtClean="0"/>
              <a:t>– требует ИВЛ, ИТ,</a:t>
            </a:r>
          </a:p>
          <a:p>
            <a:r>
              <a:rPr lang="ru-RU" sz="2400" b="1" dirty="0" smtClean="0"/>
              <a:t>у </a:t>
            </a:r>
            <a:r>
              <a:rPr lang="ru-RU" sz="2400" b="1" dirty="0"/>
              <a:t>некоторых больных </a:t>
            </a:r>
            <a:r>
              <a:rPr lang="ru-RU" sz="2400" b="1" dirty="0" smtClean="0"/>
              <a:t>– почечная недостаточность, септический шок, </a:t>
            </a:r>
          </a:p>
          <a:p>
            <a:r>
              <a:rPr lang="ru-RU" sz="2400" b="1" dirty="0" smtClean="0"/>
              <a:t>группа риска тяжелого течения: ИД,  пожилые, хронические заболевания органов дыхания, </a:t>
            </a:r>
            <a:r>
              <a:rPr lang="ru-RU" sz="2400" b="1" dirty="0"/>
              <a:t>диабет, </a:t>
            </a:r>
            <a:r>
              <a:rPr lang="ru-RU" sz="2400" b="1" dirty="0" smtClean="0"/>
              <a:t>рак.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2302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18488" cy="7620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800" smtClean="0">
                <a:solidFill>
                  <a:schemeClr val="tx1"/>
                </a:solidFill>
              </a:rPr>
              <a:t>Около 600 представителей царства </a:t>
            </a:r>
            <a:r>
              <a:rPr lang="en-US" altLang="ru-RU" sz="2800" smtClean="0">
                <a:solidFill>
                  <a:schemeClr val="tx1"/>
                </a:solidFill>
              </a:rPr>
              <a:t>Vira</a:t>
            </a:r>
            <a:r>
              <a:rPr lang="ru-RU" altLang="ru-RU" sz="280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8938" y="981075"/>
            <a:ext cx="5754687" cy="453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0" y="581183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C32D2E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C32D2E"/>
              </a:buClr>
              <a:buFont typeface="Georgia" pitchFamily="18" charset="0"/>
              <a:buChar char="▫"/>
              <a:defRPr sz="2000">
                <a:solidFill>
                  <a:srgbClr val="C32D2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itchFamily="18" charset="0"/>
              <a:buChar char="▫"/>
              <a:defRPr sz="2000">
                <a:solidFill>
                  <a:srgbClr val="C32D2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itchFamily="18" charset="0"/>
              <a:buChar char="▫"/>
              <a:defRPr sz="2000">
                <a:solidFill>
                  <a:srgbClr val="C32D2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itchFamily="18" charset="0"/>
              <a:buChar char="▫"/>
              <a:defRPr sz="2000">
                <a:solidFill>
                  <a:srgbClr val="C32D2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itchFamily="18" charset="0"/>
              <a:buChar char="▫"/>
              <a:defRPr sz="2000">
                <a:solidFill>
                  <a:srgbClr val="C32D2E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Arial" pitchFamily="34" charset="0"/>
              </a:rPr>
              <a:t>Среди 96 млн. учтенных случаев заболеваний </a:t>
            </a:r>
            <a:r>
              <a:rPr lang="ru-RU" altLang="ru-RU" sz="2000" b="1" dirty="0">
                <a:solidFill>
                  <a:srgbClr val="FF0000"/>
                </a:solidFill>
                <a:latin typeface="Arial" pitchFamily="34" charset="0"/>
              </a:rPr>
              <a:t>инфекционные и паразитарные болезни</a:t>
            </a:r>
            <a:r>
              <a:rPr lang="ru-RU" altLang="ru-RU" sz="2000" b="1" dirty="0">
                <a:latin typeface="Arial" pitchFamily="34" charset="0"/>
              </a:rPr>
              <a:t> у взрослых составляют 30%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Arial" pitchFamily="34" charset="0"/>
              </a:rPr>
              <a:t>у детей около </a:t>
            </a:r>
            <a:r>
              <a:rPr lang="ru-RU" altLang="ru-RU" sz="2000" b="1" dirty="0">
                <a:solidFill>
                  <a:srgbClr val="FF0000"/>
                </a:solidFill>
                <a:latin typeface="Arial" pitchFamily="34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4192643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69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err="1" smtClean="0"/>
              <a:t>Этиотропная</a:t>
            </a:r>
            <a:r>
              <a:rPr lang="ru-RU" dirty="0" smtClean="0"/>
              <a:t> терапия респираторных инфекций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718176"/>
              </p:ext>
            </p:extLst>
          </p:nvPr>
        </p:nvGraphicFramePr>
        <p:xfrm>
          <a:off x="457200" y="1219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236662" y="1304319"/>
            <a:ext cx="8964488" cy="5455493"/>
          </a:xfrm>
        </p:spPr>
        <p:txBody>
          <a:bodyPr/>
          <a:lstStyle/>
          <a:p>
            <a:r>
              <a:rPr lang="ru-RU" sz="2400" b="1" dirty="0" smtClean="0"/>
              <a:t>1. Препараты </a:t>
            </a:r>
            <a:r>
              <a:rPr lang="ru-RU" sz="2400" b="1" dirty="0" err="1" smtClean="0"/>
              <a:t>адамантанового</a:t>
            </a:r>
            <a:r>
              <a:rPr lang="ru-RU" sz="2400" b="1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/>
              <a:t>ряда:</a:t>
            </a:r>
          </a:p>
          <a:p>
            <a:pPr lvl="1"/>
            <a:r>
              <a:rPr lang="ru-RU" sz="2000" dirty="0" err="1" smtClean="0"/>
              <a:t>Римантадин</a:t>
            </a:r>
            <a:endParaRPr lang="ru-RU" sz="2000" dirty="0" smtClean="0"/>
          </a:p>
          <a:p>
            <a:pPr lvl="1"/>
            <a:r>
              <a:rPr lang="ru-RU" sz="2000" dirty="0" err="1" smtClean="0"/>
              <a:t>Орвирем</a:t>
            </a:r>
            <a:endParaRPr lang="ru-RU" sz="2000" dirty="0" smtClean="0"/>
          </a:p>
          <a:p>
            <a:r>
              <a:rPr lang="ru-RU" sz="2400" b="1" dirty="0" smtClean="0"/>
              <a:t>2. Ингибиторы нейраминидазы</a:t>
            </a:r>
          </a:p>
          <a:p>
            <a:pPr lvl="1"/>
            <a:r>
              <a:rPr lang="ru-RU" sz="2000" dirty="0" smtClean="0"/>
              <a:t>	</a:t>
            </a:r>
            <a:r>
              <a:rPr lang="ru-RU" sz="2000" dirty="0" err="1" smtClean="0"/>
              <a:t>Осельтамивир</a:t>
            </a:r>
            <a:r>
              <a:rPr lang="ru-RU" sz="2000" dirty="0" smtClean="0"/>
              <a:t> (</a:t>
            </a:r>
            <a:r>
              <a:rPr lang="ru-RU" sz="2000" dirty="0" err="1" smtClean="0"/>
              <a:t>тамифлю</a:t>
            </a:r>
            <a:r>
              <a:rPr lang="ru-RU" sz="2000" dirty="0" smtClean="0"/>
              <a:t>)</a:t>
            </a:r>
          </a:p>
          <a:p>
            <a:pPr lvl="1"/>
            <a:r>
              <a:rPr lang="ru-RU" sz="2000" dirty="0" smtClean="0"/>
              <a:t>	</a:t>
            </a:r>
            <a:r>
              <a:rPr lang="ru-RU" sz="2000" dirty="0" err="1" smtClean="0"/>
              <a:t>Реленца</a:t>
            </a:r>
            <a:r>
              <a:rPr lang="ru-RU" sz="2000" dirty="0" smtClean="0"/>
              <a:t> (</a:t>
            </a:r>
            <a:r>
              <a:rPr lang="ru-RU" sz="2000" dirty="0" err="1" smtClean="0"/>
              <a:t>занамивир</a:t>
            </a:r>
            <a:r>
              <a:rPr lang="ru-RU" sz="2000" dirty="0" smtClean="0"/>
              <a:t>)</a:t>
            </a:r>
          </a:p>
          <a:p>
            <a:r>
              <a:rPr lang="ru-RU" sz="2400" b="1" dirty="0" smtClean="0"/>
              <a:t>3. Ингибиторы фузии</a:t>
            </a:r>
          </a:p>
          <a:p>
            <a:pPr lvl="1"/>
            <a:r>
              <a:rPr lang="ru-RU" sz="2000" b="1" dirty="0" err="1" smtClean="0"/>
              <a:t>Умифеновир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арбидол</a:t>
            </a:r>
            <a:r>
              <a:rPr lang="ru-RU" sz="2000" b="1" dirty="0" smtClean="0"/>
              <a:t>)</a:t>
            </a:r>
          </a:p>
          <a:p>
            <a:r>
              <a:rPr lang="ru-RU" sz="2400" b="1" dirty="0" smtClean="0"/>
              <a:t>4. Ингибиторы</a:t>
            </a:r>
            <a:r>
              <a:rPr lang="en-US" sz="2400" b="1" dirty="0" smtClean="0"/>
              <a:t> NP-</a:t>
            </a:r>
            <a:r>
              <a:rPr lang="ru-RU" sz="2400" b="1" dirty="0" smtClean="0"/>
              <a:t>белка  </a:t>
            </a:r>
          </a:p>
          <a:p>
            <a:pPr lvl="1"/>
            <a:r>
              <a:rPr lang="ru-RU" sz="2000" b="1" dirty="0" err="1" smtClean="0"/>
              <a:t>Ингавирин</a:t>
            </a:r>
            <a:endParaRPr lang="ru-RU" sz="2000" b="1" dirty="0" smtClean="0"/>
          </a:p>
          <a:p>
            <a:r>
              <a:rPr lang="ru-RU" sz="2400" b="1" dirty="0" smtClean="0"/>
              <a:t>5. Нуклеотидные и </a:t>
            </a:r>
            <a:r>
              <a:rPr lang="ru-RU" sz="2400" b="1" dirty="0" err="1" smtClean="0"/>
              <a:t>нуклеозидные</a:t>
            </a:r>
            <a:r>
              <a:rPr lang="ru-RU" sz="2400" b="1" dirty="0" smtClean="0"/>
              <a:t> аналоги:</a:t>
            </a:r>
          </a:p>
          <a:p>
            <a:pPr lvl="1"/>
            <a:r>
              <a:rPr lang="ru-RU" sz="2000" b="1" dirty="0" smtClean="0"/>
              <a:t>Инозин </a:t>
            </a:r>
            <a:r>
              <a:rPr lang="ru-RU" sz="2000" b="1" dirty="0" err="1" smtClean="0"/>
              <a:t>пранобекс</a:t>
            </a:r>
            <a:r>
              <a:rPr lang="ru-RU" sz="2000" b="1" dirty="0" smtClean="0"/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1096963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Противовирусные химиопрепараты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835523" y="1596405"/>
            <a:ext cx="357187" cy="214540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6847743" y="2407170"/>
            <a:ext cx="1392113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ГРИПП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56802" y="4509120"/>
            <a:ext cx="117872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656677" y="5559309"/>
            <a:ext cx="200025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6783449" y="4032066"/>
            <a:ext cx="1999332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Грипп, ОРВИ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5695027" y="5298958"/>
            <a:ext cx="3269461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Грипп, ПГ, АВ, РС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19841" y="6381328"/>
            <a:ext cx="117872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014116" y="6222032"/>
            <a:ext cx="3129884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Грипп, ОРВИ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16632"/>
            <a:ext cx="6598096" cy="980331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/>
              <a:t>Если вы заболели: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Изоляция от других  членов семьи.</a:t>
            </a:r>
          </a:p>
          <a:p>
            <a:r>
              <a:rPr lang="ru-RU" dirty="0" smtClean="0"/>
              <a:t>2. Останьтесь дома.</a:t>
            </a:r>
          </a:p>
          <a:p>
            <a:r>
              <a:rPr lang="ru-RU" dirty="0" smtClean="0"/>
              <a:t>3. Больше пейте жидкости.</a:t>
            </a:r>
          </a:p>
          <a:p>
            <a:r>
              <a:rPr lang="ru-RU" dirty="0" smtClean="0"/>
              <a:t>4. Обратитесь к врачу.</a:t>
            </a:r>
          </a:p>
          <a:p>
            <a:r>
              <a:rPr lang="ru-RU" dirty="0" smtClean="0"/>
              <a:t>5. Все лекарственные препараты принимаются только по назначению врача.</a:t>
            </a:r>
          </a:p>
          <a:p>
            <a:r>
              <a:rPr lang="ru-RU" dirty="0" smtClean="0"/>
              <a:t>6. Соблюдайте респираторный этикет.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699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556791"/>
          </a:xfrm>
          <a:solidFill>
            <a:schemeClr val="tx1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"Поменьше лекарств, </a:t>
            </a:r>
          </a:p>
          <a:p>
            <a:pPr marL="0" indent="0" algn="ctr" eaLnBrk="1" hangingPunct="1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только самые необходимые"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3116627" y="1006011"/>
            <a:ext cx="595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</a:rPr>
              <a:t>Академик Б.Е. </a:t>
            </a:r>
            <a:r>
              <a:rPr lang="ru-RU" sz="1400" dirty="0" err="1">
                <a:solidFill>
                  <a:schemeClr val="bg1"/>
                </a:solidFill>
              </a:rPr>
              <a:t>Вотчал</a:t>
            </a:r>
            <a:r>
              <a:rPr lang="ru-RU" sz="1400" dirty="0">
                <a:solidFill>
                  <a:schemeClr val="bg1"/>
                </a:solidFill>
              </a:rPr>
              <a:t> (</a:t>
            </a:r>
            <a:r>
              <a:rPr lang="ru-RU" sz="1400" dirty="0" smtClean="0">
                <a:solidFill>
                  <a:schemeClr val="bg1"/>
                </a:solidFill>
              </a:rPr>
              <a:t>1895-1971)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Picture 24" descr="zhenshchiny_predpochitayut_samolechenie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09178"/>
            <a:ext cx="5472608" cy="39850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ринат\Рабочий стол\ОРИ\ГРИПП\gripp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016" y="4676606"/>
            <a:ext cx="2168825" cy="213302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7" descr="ANd9GcTGk7n14VExoHGEQ_aJ1LfoQDXMHAR_g3Y65S-4YXPUu-4hWt4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2" y="5025296"/>
            <a:ext cx="2925255" cy="1816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oronaviru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891"/>
            <a:ext cx="1453175" cy="14877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denovirus pictur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35" y="5570659"/>
            <a:ext cx="1208261" cy="12710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nfluenza viru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13" y="1558891"/>
            <a:ext cx="1331640" cy="13156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Adeno-Associated-Virus (HCV) particl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162"/>
            <a:ext cx="1430461" cy="143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Bacterial Cell Pictur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13" y="2894461"/>
            <a:ext cx="1283338" cy="11826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j028075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3200" dirty="0" smtClean="0">
                <a:solidFill>
                  <a:schemeClr val="tx1"/>
                </a:solidFill>
              </a:rPr>
              <a:t>Абсолютное число умерших в мире от ведущих инфекций</a:t>
            </a:r>
          </a:p>
        </p:txBody>
      </p:sp>
      <p:graphicFrame>
        <p:nvGraphicFramePr>
          <p:cNvPr id="22531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2" r:id="rId4" imgW="8327858" imgH="4310246" progId="Excel.Chart.8">
                  <p:embed/>
                </p:oleObj>
              </mc:Choice>
              <mc:Fallback>
                <p:oleObj r:id="rId4" imgW="8327858" imgH="431024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922713" y="6524625"/>
            <a:ext cx="52212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C32D2E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C32D2E"/>
              </a:buClr>
              <a:buFont typeface="Georgia" pitchFamily="18" charset="0"/>
              <a:buChar char="▫"/>
              <a:defRPr sz="2000">
                <a:solidFill>
                  <a:srgbClr val="C32D2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itchFamily="18" charset="0"/>
              <a:buChar char="▫"/>
              <a:defRPr sz="2000">
                <a:solidFill>
                  <a:srgbClr val="C32D2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itchFamily="18" charset="0"/>
              <a:buChar char="▫"/>
              <a:defRPr sz="2000">
                <a:solidFill>
                  <a:srgbClr val="C32D2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itchFamily="18" charset="0"/>
              <a:buChar char="▫"/>
              <a:defRPr sz="2000">
                <a:solidFill>
                  <a:srgbClr val="C32D2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itchFamily="18" charset="0"/>
              <a:buChar char="▫"/>
              <a:defRPr sz="2000">
                <a:solidFill>
                  <a:srgbClr val="C32D2E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>
                <a:latin typeface="Arial" pitchFamily="34" charset="0"/>
              </a:rPr>
              <a:t>Лобзин Ю.В., Белозеров Е.С., Беляева  Т.В., 2015</a:t>
            </a:r>
          </a:p>
        </p:txBody>
      </p:sp>
    </p:spTree>
    <p:extLst>
      <p:ext uri="{BB962C8B-B14F-4D97-AF65-F5344CB8AC3E}">
        <p14:creationId xmlns:p14="http://schemas.microsoft.com/office/powerpoint/2010/main" val="411906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368842" y="1268760"/>
            <a:ext cx="8418000" cy="5240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/>
              <a:t>Ведущее место в структуре инфекционной патологии – </a:t>
            </a:r>
            <a:r>
              <a:rPr lang="ru-RU" sz="2800" b="1" dirty="0" smtClean="0">
                <a:solidFill>
                  <a:schemeClr val="tx2"/>
                </a:solidFill>
              </a:rPr>
              <a:t>60 – 80%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/>
              <a:t>В России ежегодно </a:t>
            </a:r>
            <a:r>
              <a:rPr lang="ru-RU" sz="2800" b="1" dirty="0" smtClean="0">
                <a:solidFill>
                  <a:schemeClr val="tx2"/>
                </a:solidFill>
              </a:rPr>
              <a:t>от 27,3 до 47,2  млн.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случаев ОРИ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Многообразие</a:t>
            </a:r>
            <a:r>
              <a:rPr lang="ru-RU" sz="2800" b="1" dirty="0" smtClean="0">
                <a:solidFill>
                  <a:srgbClr val="3D89C7"/>
                </a:solidFill>
              </a:rPr>
              <a:t> </a:t>
            </a:r>
            <a:r>
              <a:rPr lang="ru-RU" sz="2800" b="1" dirty="0" smtClean="0"/>
              <a:t>этиологических факторов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Недостаточная эффективность этиотропной</a:t>
            </a:r>
            <a:r>
              <a:rPr lang="ru-RU" sz="2800" b="1" dirty="0" smtClean="0"/>
              <a:t> терапии с формированием резистентности </a:t>
            </a:r>
          </a:p>
          <a:p>
            <a:r>
              <a:rPr lang="ru-RU" sz="2800" b="1" dirty="0" err="1" smtClean="0"/>
              <a:t>Полипрагмазия</a:t>
            </a:r>
            <a:endParaRPr lang="ru-RU" sz="2800" b="1" dirty="0" smtClean="0"/>
          </a:p>
          <a:p>
            <a:r>
              <a:rPr lang="ru-RU" sz="2800" b="1" dirty="0" smtClean="0"/>
              <a:t>Новые респираторные вирусы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ТОРИ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705600" cy="1096963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b="1" dirty="0" smtClean="0"/>
              <a:t>Актуальность ОРИ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705600" cy="1096963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z="4000" smtClean="0"/>
              <a:t>Этиологическая структура ОРИ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800" b="1" smtClean="0">
                <a:solidFill>
                  <a:srgbClr val="0070C0"/>
                </a:solidFill>
              </a:rPr>
              <a:t>1 Вирусные инфекции – 80-90%</a:t>
            </a:r>
          </a:p>
          <a:p>
            <a:pPr marL="609600" indent="-609600" eaLnBrk="1" hangingPunct="1"/>
            <a:r>
              <a:rPr lang="ru-RU" sz="2800" b="1" smtClean="0"/>
              <a:t>Вирусы гриппа А, В, С</a:t>
            </a:r>
          </a:p>
          <a:p>
            <a:pPr marL="609600" indent="-609600" eaLnBrk="1" hangingPunct="1"/>
            <a:r>
              <a:rPr lang="ru-RU" sz="2800" b="1" smtClean="0"/>
              <a:t>Вирусы парагриппа</a:t>
            </a:r>
          </a:p>
          <a:p>
            <a:pPr marL="609600" indent="-609600" eaLnBrk="1" hangingPunct="1"/>
            <a:r>
              <a:rPr lang="ru-RU" sz="2800" b="1" smtClean="0"/>
              <a:t>Респираторно-синцитиальные вирусы</a:t>
            </a:r>
          </a:p>
          <a:p>
            <a:pPr marL="609600" indent="-609600" eaLnBrk="1" hangingPunct="1"/>
            <a:r>
              <a:rPr lang="ru-RU" sz="2800" b="1" smtClean="0"/>
              <a:t>Аденовирусы</a:t>
            </a:r>
          </a:p>
          <a:p>
            <a:pPr marL="609600" indent="-609600" eaLnBrk="1" hangingPunct="1"/>
            <a:r>
              <a:rPr lang="ru-RU" sz="2800" b="1" smtClean="0"/>
              <a:t>Риновирусы</a:t>
            </a:r>
          </a:p>
          <a:p>
            <a:pPr marL="609600" indent="-609600" eaLnBrk="1" hangingPunct="1"/>
            <a:r>
              <a:rPr lang="ru-RU" sz="2800" b="1" smtClean="0"/>
              <a:t>Реовирусы</a:t>
            </a:r>
          </a:p>
          <a:p>
            <a:pPr marL="609600" indent="-609600" eaLnBrk="1" hangingPunct="1"/>
            <a:r>
              <a:rPr lang="ru-RU" sz="2800" b="1" smtClean="0"/>
              <a:t>Коронавирусы</a:t>
            </a:r>
          </a:p>
          <a:p>
            <a:pPr marL="609600" indent="-609600" eaLnBrk="1" hangingPunct="1"/>
            <a:r>
              <a:rPr lang="ru-RU" sz="2800" b="1" smtClean="0"/>
              <a:t>Энтеровирусы</a:t>
            </a:r>
          </a:p>
          <a:p>
            <a:pPr marL="609600" indent="-609600" eaLnBrk="1" hangingPunct="1"/>
            <a:r>
              <a:rPr lang="ru-RU" sz="2800" b="1" smtClean="0"/>
              <a:t>Герпесвирусы</a:t>
            </a:r>
          </a:p>
          <a:p>
            <a:pPr marL="609600" indent="-609600" eaLnBrk="1" hangingPunct="1"/>
            <a:r>
              <a:rPr lang="ru-RU" sz="2800" b="1" smtClean="0"/>
              <a:t>Бокавирус, метапневмовирус…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81138"/>
            <a:ext cx="8229600" cy="5162572"/>
          </a:xfrm>
          <a:extLst/>
        </p:spPr>
        <p:txBody>
          <a:bodyPr numCol="2"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2.</a:t>
            </a:r>
            <a:r>
              <a:rPr lang="ru-RU" sz="2400" b="1" dirty="0" smtClean="0">
                <a:solidFill>
                  <a:srgbClr val="0070C0"/>
                </a:solidFill>
              </a:rPr>
              <a:t>Бактериальные инфекции (7-10%)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Пневмококки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/>
              <a:t>Гемофильная</a:t>
            </a:r>
            <a:r>
              <a:rPr lang="ru-RU" sz="2400" b="1" dirty="0" smtClean="0"/>
              <a:t> палочка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Стафилококки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/>
              <a:t>Стрептокки</a:t>
            </a:r>
            <a:endParaRPr lang="ru-RU" sz="2400" b="1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/>
              <a:t>Моракселла</a:t>
            </a:r>
            <a:r>
              <a:rPr lang="ru-RU" sz="2400" b="1" dirty="0" smtClean="0"/>
              <a:t>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3. Внутриклеточные возбудители: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/>
              <a:t>Хламидии</a:t>
            </a:r>
            <a:endParaRPr lang="ru-RU" sz="24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/>
              <a:t>Микоплазмы</a:t>
            </a:r>
            <a:endParaRPr lang="ru-RU" sz="2400" b="1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b="1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4. Простейшие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Пневмоцисты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5. Грибы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/>
              <a:t>Кандиды</a:t>
            </a:r>
            <a:endParaRPr lang="ru-RU" sz="2400" b="1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Аспергиллы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6. Смешанные инфекции (25%)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438400" y="0"/>
            <a:ext cx="6705600" cy="1096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Этиологическая структура ОРИ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569325" cy="53990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u="sng" smtClean="0">
                <a:solidFill>
                  <a:schemeClr val="tx2"/>
                </a:solidFill>
              </a:rPr>
              <a:t>Вирус    </a:t>
            </a:r>
            <a:r>
              <a:rPr lang="en-US" sz="3600" b="1" u="sng" smtClean="0">
                <a:solidFill>
                  <a:schemeClr val="tx2"/>
                </a:solidFill>
              </a:rPr>
              <a:t>				</a:t>
            </a:r>
            <a:r>
              <a:rPr lang="ru-RU" sz="3600" b="1" u="sng" smtClean="0">
                <a:solidFill>
                  <a:schemeClr val="tx2"/>
                </a:solidFill>
              </a:rPr>
              <a:t>Серотипы</a:t>
            </a:r>
            <a:endParaRPr lang="en-US" sz="3600" b="1" u="sng" smtClean="0"/>
          </a:p>
          <a:p>
            <a:pPr eaLnBrk="1" hangingPunct="1">
              <a:buFontTx/>
              <a:buNone/>
            </a:pPr>
            <a:r>
              <a:rPr lang="ru-RU" sz="3600" smtClean="0"/>
              <a:t>Аденовирусы</a:t>
            </a:r>
            <a:r>
              <a:rPr lang="en-US" sz="3600" smtClean="0"/>
              <a:t>		</a:t>
            </a:r>
            <a:r>
              <a:rPr lang="ru-RU" sz="3600" smtClean="0"/>
              <a:t>                  </a:t>
            </a:r>
            <a:r>
              <a:rPr lang="en-US" sz="3600" b="1" smtClean="0"/>
              <a:t>41</a:t>
            </a:r>
          </a:p>
          <a:p>
            <a:pPr eaLnBrk="1" hangingPunct="1">
              <a:buFontTx/>
              <a:buNone/>
            </a:pPr>
            <a:r>
              <a:rPr lang="ru-RU" sz="3600" smtClean="0"/>
              <a:t>Коронавирусы</a:t>
            </a:r>
            <a:r>
              <a:rPr lang="en-US" sz="3600" smtClean="0"/>
              <a:t>		</a:t>
            </a:r>
            <a:r>
              <a:rPr lang="ru-RU" sz="3600" smtClean="0"/>
              <a:t>      </a:t>
            </a:r>
            <a:r>
              <a:rPr lang="en-US" sz="3600" smtClean="0"/>
              <a:t>      	</a:t>
            </a:r>
            <a:r>
              <a:rPr lang="ru-RU" sz="3600" smtClean="0"/>
              <a:t>    </a:t>
            </a:r>
            <a:r>
              <a:rPr lang="en-US" sz="3600" smtClean="0"/>
              <a:t>2</a:t>
            </a:r>
          </a:p>
          <a:p>
            <a:pPr eaLnBrk="1" hangingPunct="1">
              <a:buFontTx/>
              <a:buNone/>
            </a:pPr>
            <a:r>
              <a:rPr lang="ru-RU" sz="3600" smtClean="0"/>
              <a:t>Вирусы гриппа</a:t>
            </a:r>
            <a:r>
              <a:rPr lang="en-US" sz="3600" smtClean="0"/>
              <a:t>			    </a:t>
            </a:r>
            <a:r>
              <a:rPr lang="ru-RU" sz="3600" smtClean="0"/>
              <a:t>       </a:t>
            </a:r>
            <a:r>
              <a:rPr lang="en-US" sz="3600" smtClean="0"/>
              <a:t>3</a:t>
            </a:r>
          </a:p>
          <a:p>
            <a:pPr eaLnBrk="1" hangingPunct="1">
              <a:buFontTx/>
              <a:buNone/>
            </a:pPr>
            <a:r>
              <a:rPr lang="ru-RU" sz="3600" smtClean="0"/>
              <a:t>Вирусы парагриппа</a:t>
            </a:r>
            <a:r>
              <a:rPr lang="en-US" sz="3600" smtClean="0"/>
              <a:t>		    </a:t>
            </a:r>
            <a:r>
              <a:rPr lang="ru-RU" sz="3600" smtClean="0"/>
              <a:t>       </a:t>
            </a:r>
            <a:r>
              <a:rPr lang="en-US" sz="3600" smtClean="0"/>
              <a:t>4</a:t>
            </a:r>
          </a:p>
          <a:p>
            <a:pPr eaLnBrk="1" hangingPunct="1">
              <a:buFontTx/>
              <a:buNone/>
            </a:pPr>
            <a:r>
              <a:rPr lang="ru-RU" sz="3600" smtClean="0"/>
              <a:t>РС-вирус                          </a:t>
            </a:r>
            <a:r>
              <a:rPr lang="en-US" sz="3600" smtClean="0"/>
              <a:t>    </a:t>
            </a:r>
            <a:r>
              <a:rPr lang="ru-RU" sz="3600" smtClean="0"/>
              <a:t>       </a:t>
            </a:r>
            <a:r>
              <a:rPr lang="en-US" sz="3600" smtClean="0"/>
              <a:t>1</a:t>
            </a:r>
          </a:p>
          <a:p>
            <a:pPr eaLnBrk="1" hangingPunct="1">
              <a:buFontTx/>
              <a:buNone/>
            </a:pPr>
            <a:r>
              <a:rPr lang="ru-RU" sz="3600" smtClean="0"/>
              <a:t>Риновирус</a:t>
            </a:r>
            <a:r>
              <a:rPr lang="en-US" sz="3600" b="1" smtClean="0"/>
              <a:t>	</a:t>
            </a:r>
            <a:r>
              <a:rPr lang="en-US" sz="3600" smtClean="0"/>
              <a:t>		        </a:t>
            </a:r>
            <a:r>
              <a:rPr lang="ru-RU" sz="3600" smtClean="0"/>
              <a:t>         </a:t>
            </a:r>
            <a:r>
              <a:rPr lang="en-US" sz="3600" smtClean="0"/>
              <a:t>100</a:t>
            </a:r>
          </a:p>
          <a:p>
            <a:pPr eaLnBrk="1" hangingPunct="1">
              <a:buFontTx/>
              <a:buNone/>
            </a:pPr>
            <a:r>
              <a:rPr lang="ru-RU" sz="3600" smtClean="0"/>
              <a:t>Энтеровирус</a:t>
            </a:r>
            <a:r>
              <a:rPr lang="en-US" sz="3600" smtClean="0"/>
              <a:t>			</a:t>
            </a:r>
            <a:r>
              <a:rPr lang="ru-RU" sz="3600" smtClean="0"/>
              <a:t>          </a:t>
            </a:r>
            <a:r>
              <a:rPr lang="en-US" sz="3600" smtClean="0"/>
              <a:t>60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mtClean="0"/>
              <a:t>Вирусы (около </a:t>
            </a:r>
            <a:r>
              <a:rPr lang="en-US" smtClean="0"/>
              <a:t>200 </a:t>
            </a:r>
            <a:r>
              <a:rPr lang="ru-RU" smtClean="0"/>
              <a:t>серотипов)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7l">
  <a:themeElements>
    <a:clrScheme name="Тема Office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cdb2004167l</Template>
  <TotalTime>1612</TotalTime>
  <Words>1659</Words>
  <Application>Microsoft Office PowerPoint</Application>
  <PresentationFormat>Экран (4:3)</PresentationFormat>
  <Paragraphs>348</Paragraphs>
  <Slides>43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cdb2004167l</vt:lpstr>
      <vt:lpstr>Image</vt:lpstr>
      <vt:lpstr>Диаграмма Microsoft Excel</vt:lpstr>
      <vt:lpstr>Лист Microsoft Excel 97-2003</vt:lpstr>
      <vt:lpstr>Актуальные аспекты острых респираторных инфекций.  </vt:lpstr>
      <vt:lpstr>Инфекционные болезни 6% от общего числа болезней (1200)</vt:lpstr>
      <vt:lpstr>2300 патогенов способны вызвать инфекционные болезни у детей</vt:lpstr>
      <vt:lpstr>Около 600 представителей царства Vira </vt:lpstr>
      <vt:lpstr>Абсолютное число умерших в мире от ведущих инфекций</vt:lpstr>
      <vt:lpstr>Актуальность ОРИ</vt:lpstr>
      <vt:lpstr>Этиологическая структура ОРИ</vt:lpstr>
      <vt:lpstr>Презентация PowerPoint</vt:lpstr>
      <vt:lpstr>Вирусы (около 200 серотипов)</vt:lpstr>
      <vt:lpstr> Этиологическая структура ОРИ расшифровывается лишь в 40% </vt:lpstr>
      <vt:lpstr>Сезонность для ОРИ</vt:lpstr>
      <vt:lpstr>Презентация PowerPoint</vt:lpstr>
      <vt:lpstr>Изменчивость вируса гриппа А</vt:lpstr>
      <vt:lpstr>Презентация PowerPoint</vt:lpstr>
      <vt:lpstr>Презентация PowerPoint</vt:lpstr>
      <vt:lpstr>Грипп A (H1N1) pdm09 </vt:lpstr>
      <vt:lpstr>Эпидемиологические особенности гриппа</vt:lpstr>
      <vt:lpstr>Презентация PowerPoint</vt:lpstr>
      <vt:lpstr>ГРИПП</vt:lpstr>
      <vt:lpstr>Тяжелые и осложненные формы</vt:lpstr>
      <vt:lpstr>Тяжелые и осложненные формы</vt:lpstr>
      <vt:lpstr>Тяжелые и осложненные формы</vt:lpstr>
      <vt:lpstr>Респираторный дистресс-синдром </vt:lpstr>
      <vt:lpstr>Презентация PowerPoint</vt:lpstr>
      <vt:lpstr>Презентация PowerPoint</vt:lpstr>
      <vt:lpstr>Презентация PowerPoint</vt:lpstr>
      <vt:lpstr>Презентация PowerPoint</vt:lpstr>
      <vt:lpstr>Аденовирусная инфекция</vt:lpstr>
      <vt:lpstr>Новые респираторные вирусы</vt:lpstr>
      <vt:lpstr>Бокавирусная инфекция</vt:lpstr>
      <vt:lpstr>Клиника бокавирусной инфекции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26 стран сообщили о случаях БВРС: </vt:lpstr>
      <vt:lpstr>Презентация PowerPoint</vt:lpstr>
      <vt:lpstr>Типичные симптомы БВРС</vt:lpstr>
      <vt:lpstr>Этиотропная терапия респираторных инфекций</vt:lpstr>
      <vt:lpstr>Противовирусные химиопрепараты</vt:lpstr>
      <vt:lpstr>Если вы заболели: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люда</dc:creator>
  <cp:lastModifiedBy>pk</cp:lastModifiedBy>
  <cp:revision>197</cp:revision>
  <dcterms:created xsi:type="dcterms:W3CDTF">2011-03-21T11:47:34Z</dcterms:created>
  <dcterms:modified xsi:type="dcterms:W3CDTF">2017-10-30T09:16:23Z</dcterms:modified>
</cp:coreProperties>
</file>