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0" r:id="rId16"/>
    <p:sldId id="271" r:id="rId17"/>
    <p:sldId id="272" r:id="rId18"/>
    <p:sldId id="273" r:id="rId19"/>
    <p:sldId id="274" r:id="rId20"/>
    <p:sldId id="275" r:id="rId21"/>
    <p:sldId id="277" r:id="rId22"/>
    <p:sldId id="278" r:id="rId23"/>
    <p:sldId id="28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1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2FD5E-CA34-467F-BC4F-93C5DCE0029C}" type="datetimeFigureOut">
              <a:rPr lang="ru-RU" smtClean="0"/>
              <a:pPr/>
              <a:t>30.10.2017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F8E68-1B7C-4CE8-A39B-1E9F14BA45AC}" type="slidenum">
              <a:rPr lang="ru-RU" smtClean="0"/>
              <a:pPr/>
              <a:t>‹#›</a:t>
            </a:fld>
            <a:endParaRPr lang="ru-RU"/>
          </a:p>
        </p:txBody>
      </p:sp>
    </p:spTree>
    <p:extLst>
      <p:ext uri="{BB962C8B-B14F-4D97-AF65-F5344CB8AC3E}">
        <p14:creationId xmlns:p14="http://schemas.microsoft.com/office/powerpoint/2010/main" val="391194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AF8E68-1B7C-4CE8-A39B-1E9F14BA45AC}"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3515DDD-305C-40E0-A8E1-E4B24903BBC2}" type="datetimeFigureOut">
              <a:rPr lang="ru-RU" smtClean="0"/>
              <a:pPr/>
              <a:t>30.10.2017</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EA8F5DD-48C0-47D9-AD7E-A31C9C72F08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D3515DDD-305C-40E0-A8E1-E4B24903BBC2}" type="datetimeFigureOut">
              <a:rPr lang="ru-RU" smtClean="0"/>
              <a:pPr/>
              <a:t>30.10.2017</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EA8F5DD-48C0-47D9-AD7E-A31C9C72F0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3515DDD-305C-40E0-A8E1-E4B24903BBC2}" type="datetimeFigureOut">
              <a:rPr lang="ru-RU" smtClean="0"/>
              <a:pPr/>
              <a:t>30.10.2017</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EA8F5DD-48C0-47D9-AD7E-A31C9C72F086}"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D3515DDD-305C-40E0-A8E1-E4B24903BBC2}" type="datetimeFigureOut">
              <a:rPr lang="ru-RU" smtClean="0"/>
              <a:pPr/>
              <a:t>30.10.2017</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A8F5DD-48C0-47D9-AD7E-A31C9C72F0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D3515DDD-305C-40E0-A8E1-E4B24903BBC2}" type="datetimeFigureOut">
              <a:rPr lang="ru-RU" smtClean="0"/>
              <a:pPr/>
              <a:t>30.10.2017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A8F5DD-48C0-47D9-AD7E-A31C9C72F086}"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3515DDD-305C-40E0-A8E1-E4B24903BBC2}" type="datetimeFigureOut">
              <a:rPr lang="ru-RU" smtClean="0"/>
              <a:pPr/>
              <a:t>30.10.2017</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EA8F5DD-48C0-47D9-AD7E-A31C9C72F0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43042" y="571480"/>
            <a:ext cx="6825395" cy="3416320"/>
          </a:xfrm>
          <a:prstGeom prst="rect">
            <a:avLst/>
          </a:prstGeom>
          <a:noFill/>
        </p:spPr>
        <p:txBody>
          <a:bodyPr wrap="squar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bg2"/>
                </a:solidFill>
                <a:effectLst/>
              </a:rPr>
              <a:t>Презентация </a:t>
            </a:r>
          </a:p>
          <a:p>
            <a:pPr algn="ctr"/>
            <a:r>
              <a:rPr lang="ru-RU" sz="5400" b="1" dirty="0">
                <a:ln w="10541" cmpd="sng">
                  <a:solidFill>
                    <a:schemeClr val="accent1">
                      <a:shade val="88000"/>
                      <a:satMod val="110000"/>
                    </a:schemeClr>
                  </a:solidFill>
                  <a:prstDash val="solid"/>
                </a:ln>
                <a:solidFill>
                  <a:schemeClr val="bg2"/>
                </a:solidFill>
              </a:rPr>
              <a:t>н</a:t>
            </a:r>
            <a:r>
              <a:rPr lang="ru-RU" sz="5400" b="1" dirty="0" smtClean="0">
                <a:ln w="10541" cmpd="sng">
                  <a:solidFill>
                    <a:schemeClr val="accent1">
                      <a:shade val="88000"/>
                      <a:satMod val="110000"/>
                    </a:schemeClr>
                  </a:solidFill>
                  <a:prstDash val="solid"/>
                </a:ln>
                <a:solidFill>
                  <a:schemeClr val="bg2"/>
                </a:solidFill>
              </a:rPr>
              <a:t>а тему:</a:t>
            </a:r>
          </a:p>
          <a:p>
            <a:pPr algn="ctr"/>
            <a:r>
              <a:rPr lang="ru-RU" sz="5400" b="1" cap="none" spc="0" dirty="0" smtClean="0">
                <a:ln w="10541" cmpd="sng">
                  <a:solidFill>
                    <a:schemeClr val="accent1">
                      <a:shade val="88000"/>
                      <a:satMod val="110000"/>
                    </a:schemeClr>
                  </a:solidFill>
                  <a:prstDash val="solid"/>
                </a:ln>
                <a:solidFill>
                  <a:schemeClr val="bg2"/>
                </a:solidFill>
                <a:effectLst/>
              </a:rPr>
              <a:t>«Экзантемы у детей».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Эритема</a:t>
            </a:r>
            <a:endParaRPr lang="ru-RU" dirty="0"/>
          </a:p>
        </p:txBody>
      </p:sp>
      <p:pic>
        <p:nvPicPr>
          <p:cNvPr id="3074" name="Picture 2"/>
          <p:cNvPicPr>
            <a:picLocks noGrp="1" noChangeAspect="1" noChangeArrowheads="1"/>
          </p:cNvPicPr>
          <p:nvPr>
            <p:ph idx="1"/>
          </p:nvPr>
        </p:nvPicPr>
        <p:blipFill>
          <a:blip r:embed="rId2"/>
          <a:stretch>
            <a:fillRect/>
          </a:stretch>
        </p:blipFill>
        <p:spPr bwMode="auto">
          <a:xfrm>
            <a:off x="845608" y="1609725"/>
            <a:ext cx="6462184" cy="48466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Папула</a:t>
            </a:r>
            <a:endParaRPr lang="ru-RU" dirty="0"/>
          </a:p>
        </p:txBody>
      </p:sp>
      <p:sp>
        <p:nvSpPr>
          <p:cNvPr id="3" name="Содержимое 2"/>
          <p:cNvSpPr>
            <a:spLocks noGrp="1"/>
          </p:cNvSpPr>
          <p:nvPr>
            <p:ph idx="1"/>
          </p:nvPr>
        </p:nvSpPr>
        <p:spPr>
          <a:xfrm>
            <a:off x="457200" y="1214422"/>
            <a:ext cx="8229600" cy="5214974"/>
          </a:xfrm>
        </p:spPr>
        <p:txBody>
          <a:bodyPr>
            <a:normAutofit fontScale="77500" lnSpcReduction="20000"/>
          </a:bodyPr>
          <a:lstStyle/>
          <a:p>
            <a:pPr>
              <a:buNone/>
            </a:pPr>
            <a:r>
              <a:rPr lang="ru-RU" dirty="0" smtClean="0"/>
              <a:t>            </a:t>
            </a:r>
            <a:r>
              <a:rPr lang="ru-RU" i="1" dirty="0" smtClean="0">
                <a:solidFill>
                  <a:schemeClr val="tx2"/>
                </a:solidFill>
              </a:rPr>
              <a:t>Папула</a:t>
            </a:r>
            <a:r>
              <a:rPr lang="ru-RU" dirty="0" smtClean="0"/>
              <a:t> (узелок) образуется в результате продуктивного воспаления, инфильтрации клеточными элементами поверхностных слоев дермы и её полнокровия. Размер элементов от 1 до 20 мм, они возвышаются над поверхностью кожи, </a:t>
            </a:r>
            <a:r>
              <a:rPr lang="ru-RU" dirty="0" err="1" smtClean="0"/>
              <a:t>розового</a:t>
            </a:r>
            <a:r>
              <a:rPr lang="ru-RU" dirty="0" smtClean="0"/>
              <a:t> или красного цвета, могут возникать первично или происходить из розеолы или макулы, В таких случаях сыпь может быть розеолёзно-папулёзной (при </a:t>
            </a:r>
            <a:r>
              <a:rPr lang="ru-RU" dirty="0" err="1" smtClean="0"/>
              <a:t>тифо-паразитифозных</a:t>
            </a:r>
            <a:r>
              <a:rPr lang="ru-RU" dirty="0" smtClean="0"/>
              <a:t> заболеваниях) или пятнисто-папулёзной (при кори). </a:t>
            </a:r>
          </a:p>
          <a:p>
            <a:pPr>
              <a:buNone/>
            </a:pPr>
            <a:r>
              <a:rPr lang="ru-RU" dirty="0"/>
              <a:t> </a:t>
            </a:r>
            <a:r>
              <a:rPr lang="ru-RU" dirty="0" smtClean="0"/>
              <a:t>           После рассасывания элемента можно наблюдать участок бурой пигментации кожи, иногда отрубевидное шелушение. • Бугорок похож на папулу, но более плотный по консистенции. Возникает как результат формирования специфических воспалительных гранулём, характерных для хронических инфекций (кожный лейшманиоз. проказа, туберкулёз, сифилис). Бугорки могут </a:t>
            </a:r>
            <a:r>
              <a:rPr lang="ru-RU" dirty="0" err="1" smtClean="0"/>
              <a:t>некротизироваться</a:t>
            </a:r>
            <a:r>
              <a:rPr lang="ru-RU" dirty="0" smtClean="0"/>
              <a:t> и изъязвляться с последующим образованием рубцов.</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Папула</a:t>
            </a:r>
            <a:endParaRPr lang="ru-RU" dirty="0"/>
          </a:p>
        </p:txBody>
      </p:sp>
      <p:pic>
        <p:nvPicPr>
          <p:cNvPr id="1026" name="Picture 2"/>
          <p:cNvPicPr>
            <a:picLocks noGrp="1" noChangeAspect="1" noChangeArrowheads="1"/>
          </p:cNvPicPr>
          <p:nvPr>
            <p:ph idx="1"/>
          </p:nvPr>
        </p:nvPicPr>
        <p:blipFill>
          <a:blip r:embed="rId2"/>
          <a:stretch>
            <a:fillRect/>
          </a:stretch>
        </p:blipFill>
        <p:spPr bwMode="auto">
          <a:xfrm>
            <a:off x="2279985" y="1609725"/>
            <a:ext cx="3593429" cy="484663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Узел</a:t>
            </a:r>
            <a:endParaRPr lang="ru-RU" dirty="0"/>
          </a:p>
        </p:txBody>
      </p:sp>
      <p:sp>
        <p:nvSpPr>
          <p:cNvPr id="3" name="Содержимое 2"/>
          <p:cNvSpPr>
            <a:spLocks noGrp="1"/>
          </p:cNvSpPr>
          <p:nvPr>
            <p:ph idx="1"/>
          </p:nvPr>
        </p:nvSpPr>
        <p:spPr/>
        <p:txBody>
          <a:bodyPr>
            <a:normAutofit/>
          </a:bodyPr>
          <a:lstStyle/>
          <a:p>
            <a:pPr>
              <a:buNone/>
            </a:pPr>
            <a:r>
              <a:rPr lang="ru-RU" i="1" dirty="0" smtClean="0">
                <a:solidFill>
                  <a:schemeClr val="tx2"/>
                </a:solidFill>
              </a:rPr>
              <a:t>    Узел </a:t>
            </a:r>
            <a:r>
              <a:rPr lang="ru-RU" dirty="0" smtClean="0"/>
              <a:t>— крупное (2 см и более) образование в толще дермы или подкожной клетчатки. Элемент обнаруживают при пальпации либо визуально, поскольку он может выступать над поверхностью кожи. В основе узла — специфическое гранулематозное воспаление. Характерен для хронических инфекций (</a:t>
            </a:r>
            <a:r>
              <a:rPr lang="ru-RU" dirty="0" err="1" smtClean="0"/>
              <a:t>целлюлиты</a:t>
            </a:r>
            <a:r>
              <a:rPr lang="ru-RU" dirty="0" smtClean="0"/>
              <a:t> и фиброзиты при бруцеллёзе).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Уртикария</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i="1" dirty="0" smtClean="0">
                <a:solidFill>
                  <a:schemeClr val="tx2"/>
                </a:solidFill>
              </a:rPr>
              <a:t>Уртикария (волдырь) </a:t>
            </a:r>
            <a:r>
              <a:rPr lang="ru-RU" dirty="0" smtClean="0"/>
              <a:t>— результат острого очагового отёка сосочкового слоя кожи без признаков воспаления. Имеет </a:t>
            </a:r>
            <a:r>
              <a:rPr lang="ru-RU" dirty="0" err="1" smtClean="0"/>
              <a:t>розовую</a:t>
            </a:r>
            <a:r>
              <a:rPr lang="ru-RU" dirty="0" smtClean="0"/>
              <a:t> или бледную (при сосудистом спазме) окраску, диаметр до 2 см и более, круглой или овальной формы, часто сопровождается зудом, характерен для аллергических реакций (например, при миграционной стадии многих гельминтозов), сывороточной болезни, пищевой аллергии. Исчезает бесследно через несколько часов.</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Волдыри</a:t>
            </a:r>
            <a:endParaRPr lang="ru-RU" dirty="0"/>
          </a:p>
        </p:txBody>
      </p:sp>
      <p:pic>
        <p:nvPicPr>
          <p:cNvPr id="2050" name="Picture 2"/>
          <p:cNvPicPr>
            <a:picLocks noGrp="1" noChangeAspect="1" noChangeArrowheads="1"/>
          </p:cNvPicPr>
          <p:nvPr>
            <p:ph idx="1"/>
          </p:nvPr>
        </p:nvPicPr>
        <p:blipFill>
          <a:blip r:embed="rId2"/>
          <a:stretch>
            <a:fillRect/>
          </a:stretch>
        </p:blipFill>
        <p:spPr bwMode="auto">
          <a:xfrm>
            <a:off x="1028700" y="1747044"/>
            <a:ext cx="6096000" cy="4572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Пустула</a:t>
            </a:r>
            <a:endParaRPr lang="ru-RU" dirty="0"/>
          </a:p>
        </p:txBody>
      </p:sp>
      <p:sp>
        <p:nvSpPr>
          <p:cNvPr id="3" name="Содержимое 2"/>
          <p:cNvSpPr>
            <a:spLocks noGrp="1"/>
          </p:cNvSpPr>
          <p:nvPr>
            <p:ph idx="1"/>
          </p:nvPr>
        </p:nvSpPr>
        <p:spPr/>
        <p:txBody>
          <a:bodyPr>
            <a:normAutofit/>
          </a:bodyPr>
          <a:lstStyle/>
          <a:p>
            <a:pPr>
              <a:buNone/>
            </a:pPr>
            <a:r>
              <a:rPr lang="ru-RU" i="1" dirty="0" smtClean="0">
                <a:solidFill>
                  <a:schemeClr val="tx2"/>
                </a:solidFill>
              </a:rPr>
              <a:t>    Пустула </a:t>
            </a:r>
            <a:r>
              <a:rPr lang="ru-RU" dirty="0" smtClean="0"/>
              <a:t>— пузырёк, заполненный гнойным или гнойно-геморрагическим экссудатом. Образуется в результате нагноения содержимого везикул или при сепсисе (первично). Пустулы окружены венчиком гиперемии, могут быть болезненны при пальпации, впоследствии вскрываются или покрываются коркой, после отпадения которой остается рубец. </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Пустула</a:t>
            </a:r>
            <a:endParaRPr lang="ru-RU" dirty="0"/>
          </a:p>
        </p:txBody>
      </p:sp>
      <p:pic>
        <p:nvPicPr>
          <p:cNvPr id="6" name="Picture 2"/>
          <p:cNvPicPr>
            <a:picLocks noGrp="1" noChangeAspect="1" noChangeArrowheads="1"/>
          </p:cNvPicPr>
          <p:nvPr>
            <p:ph idx="1"/>
          </p:nvPr>
        </p:nvPicPr>
        <p:blipFill>
          <a:blip r:embed="rId2"/>
          <a:stretch>
            <a:fillRect/>
          </a:stretch>
        </p:blipFill>
        <p:spPr bwMode="auto">
          <a:xfrm>
            <a:off x="1028700" y="2380456"/>
            <a:ext cx="6096000" cy="33051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lstStyle/>
          <a:p>
            <a:r>
              <a:rPr lang="ru-RU" dirty="0" smtClean="0"/>
              <a:t>Петехия</a:t>
            </a:r>
            <a:endParaRPr lang="ru-RU" dirty="0"/>
          </a:p>
        </p:txBody>
      </p:sp>
      <p:sp>
        <p:nvSpPr>
          <p:cNvPr id="3" name="Содержимое 2"/>
          <p:cNvSpPr>
            <a:spLocks noGrp="1"/>
          </p:cNvSpPr>
          <p:nvPr>
            <p:ph idx="1"/>
          </p:nvPr>
        </p:nvSpPr>
        <p:spPr>
          <a:xfrm>
            <a:off x="457200" y="1285860"/>
            <a:ext cx="8229600" cy="5214974"/>
          </a:xfrm>
        </p:spPr>
        <p:txBody>
          <a:bodyPr>
            <a:normAutofit/>
          </a:bodyPr>
          <a:lstStyle/>
          <a:p>
            <a:pPr>
              <a:buNone/>
            </a:pPr>
            <a:r>
              <a:rPr lang="en-US" dirty="0" smtClean="0"/>
              <a:t>    </a:t>
            </a:r>
            <a:r>
              <a:rPr lang="ru-RU" i="1" dirty="0" smtClean="0">
                <a:solidFill>
                  <a:schemeClr val="tx2"/>
                </a:solidFill>
              </a:rPr>
              <a:t>Петехия</a:t>
            </a:r>
            <a:r>
              <a:rPr lang="ru-RU" dirty="0" smtClean="0"/>
              <a:t> — точечное, 1-2 мм в диаметре, кровоизлияние, возникает в результате диапедеза при резком повышении сосудистой проницаемости и нарушениях в системе </a:t>
            </a:r>
            <a:r>
              <a:rPr lang="ru-RU" dirty="0" err="1" smtClean="0"/>
              <a:t>сосудисто-тромбоцитарного</a:t>
            </a:r>
            <a:r>
              <a:rPr lang="ru-RU" dirty="0" smtClean="0"/>
              <a:t> звена гемостаза. При регрессе петехий в течение нескольких дней сохраняется бурая пигментация кожи. Элементы могут быть первичными (при ГЛ. менингококковой инфекции, сепсисе) или вторичными (при сыпном тифе или других риккетсиозах).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Петехии</a:t>
            </a:r>
            <a:endParaRPr lang="ru-RU" dirty="0"/>
          </a:p>
        </p:txBody>
      </p:sp>
      <p:pic>
        <p:nvPicPr>
          <p:cNvPr id="5122" name="Picture 2"/>
          <p:cNvPicPr>
            <a:picLocks noGrp="1" noChangeAspect="1" noChangeArrowheads="1"/>
          </p:cNvPicPr>
          <p:nvPr>
            <p:ph idx="1"/>
          </p:nvPr>
        </p:nvPicPr>
        <p:blipFill>
          <a:blip r:embed="rId2"/>
          <a:stretch>
            <a:fillRect/>
          </a:stretch>
        </p:blipFill>
        <p:spPr bwMode="auto">
          <a:xfrm>
            <a:off x="845608" y="1609725"/>
            <a:ext cx="6462184" cy="484663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917596"/>
          </a:xfrm>
        </p:spPr>
        <p:txBody>
          <a:bodyPr/>
          <a:lstStyle/>
          <a:p>
            <a:r>
              <a:rPr lang="ru-RU" i="1" dirty="0" smtClean="0"/>
              <a:t>Определение</a:t>
            </a:r>
            <a:endParaRPr lang="ru-RU" i="1" dirty="0"/>
          </a:p>
        </p:txBody>
      </p:sp>
      <p:sp>
        <p:nvSpPr>
          <p:cNvPr id="3" name="Содержимое 2"/>
          <p:cNvSpPr>
            <a:spLocks noGrp="1"/>
          </p:cNvSpPr>
          <p:nvPr>
            <p:ph idx="1"/>
          </p:nvPr>
        </p:nvSpPr>
        <p:spPr>
          <a:xfrm>
            <a:off x="457200" y="1285860"/>
            <a:ext cx="8229600" cy="4572032"/>
          </a:xfrm>
        </p:spPr>
        <p:txBody>
          <a:bodyPr>
            <a:normAutofit fontScale="85000" lnSpcReduction="20000"/>
          </a:bodyPr>
          <a:lstStyle/>
          <a:p>
            <a:r>
              <a:rPr lang="ru-RU" i="1" dirty="0" smtClean="0">
                <a:solidFill>
                  <a:schemeClr val="tx2"/>
                </a:solidFill>
              </a:rPr>
              <a:t>Экзантемы</a:t>
            </a:r>
            <a:r>
              <a:rPr lang="ru-RU" dirty="0" smtClean="0"/>
              <a:t> – высыпания на коже.</a:t>
            </a:r>
          </a:p>
          <a:p>
            <a:pPr algn="just">
              <a:buNone/>
            </a:pPr>
            <a:r>
              <a:rPr lang="ru-RU" dirty="0" smtClean="0"/>
              <a:t>      Частота экзантем при разных инфекционных болезнях неодинакова. Прежде всего имеется много болезней, при которых экзантема не появляется. Среди инфекционных болезней, при которых экзантема встречается, можно выделить ряд болезней, где высыпание является по существу обязательным компонентом клинической симптоматики (корь, скарлатина, ветряная оспа). При других болезнях сыпь необязательна, но встречается часто (у 50-70% больных), к ним относятся краснуха, сыпной тиф, </a:t>
            </a:r>
            <a:r>
              <a:rPr lang="ru-RU" dirty="0" err="1" smtClean="0"/>
              <a:t>тифо-паратифозные</a:t>
            </a:r>
            <a:r>
              <a:rPr lang="ru-RU" dirty="0" smtClean="0"/>
              <a:t> заболевания. Наконец, при ряде инфекционных болезней (инфекционный мононуклеоз, лептоспироз, вирусный гепатит и др.). В связи с этим диагностическая ценность наличия (или отсутствия) экзантемы при разных инфекционных болезнях существенно различается.</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Экхимозы</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i="1" dirty="0" err="1" smtClean="0">
                <a:solidFill>
                  <a:schemeClr val="tx2"/>
                </a:solidFill>
              </a:rPr>
              <a:t>Экхимозы</a:t>
            </a:r>
            <a:r>
              <a:rPr lang="ru-RU" dirty="0" smtClean="0"/>
              <a:t> — крупные кровоизлияния диаметром до 3-5 см неправильной узорчатой формы. Характеризуют тяжёлое течение сепсиса, менингококковой инфекции. Могут образовываться вторично в очагах геморрагического некроза кожи. В этих случаях они плотноваты и чувствительны на ощупь, поверхность их </a:t>
            </a:r>
            <a:r>
              <a:rPr lang="ru-RU" dirty="0" err="1" smtClean="0"/>
              <a:t>эрозируется</a:t>
            </a:r>
            <a:r>
              <a:rPr lang="ru-RU" dirty="0" smtClean="0"/>
              <a:t> с образованием язв, покрытых коркой, после отпадения которой остаётся стойкий рубец.</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dirty="0" smtClean="0"/>
              <a:t>Везикула</a:t>
            </a:r>
            <a:endParaRPr lang="ru-RU" dirty="0"/>
          </a:p>
        </p:txBody>
      </p:sp>
      <p:sp>
        <p:nvSpPr>
          <p:cNvPr id="3" name="Содержимое 2"/>
          <p:cNvSpPr>
            <a:spLocks noGrp="1"/>
          </p:cNvSpPr>
          <p:nvPr>
            <p:ph idx="1"/>
          </p:nvPr>
        </p:nvSpPr>
        <p:spPr>
          <a:xfrm>
            <a:off x="457200" y="1142984"/>
            <a:ext cx="8229600" cy="5286412"/>
          </a:xfrm>
        </p:spPr>
        <p:txBody>
          <a:bodyPr>
            <a:normAutofit fontScale="77500" lnSpcReduction="20000"/>
          </a:bodyPr>
          <a:lstStyle/>
          <a:p>
            <a:pPr>
              <a:buNone/>
            </a:pPr>
            <a:r>
              <a:rPr lang="ru-RU" i="1" dirty="0" smtClean="0">
                <a:solidFill>
                  <a:schemeClr val="tx2"/>
                </a:solidFill>
              </a:rPr>
              <a:t>      Везикула </a:t>
            </a:r>
            <a:r>
              <a:rPr lang="ru-RU" dirty="0" smtClean="0"/>
              <a:t>— куполообразный пузырёк диаметром до 5-10 мм, жемчужно-серого цвета, заполненный серозным или серозно-геморрагическим экссудатом. Элемент локализован в эпидермисе или </a:t>
            </a:r>
            <a:r>
              <a:rPr lang="ru-RU" dirty="0" err="1" smtClean="0"/>
              <a:t>субэпидермально</a:t>
            </a:r>
            <a:r>
              <a:rPr lang="ru-RU" dirty="0" smtClean="0"/>
              <a:t>, образуется в результате баллотирующей дистрофии клеток шиповатого слоя эпидермиса, которые увеличиваются в размерах, принимают шаровидную форму, а затем перегородка между ними разрывается с образованием общей полости (однокамерная везикула) или нескольких полостей с внутренними перегородками (многокамерная везикула). </a:t>
            </a:r>
            <a:br>
              <a:rPr lang="ru-RU" dirty="0" smtClean="0"/>
            </a:br>
            <a:r>
              <a:rPr lang="ru-RU" dirty="0" smtClean="0"/>
              <a:t/>
            </a:r>
            <a:br>
              <a:rPr lang="ru-RU" dirty="0" smtClean="0"/>
            </a:br>
            <a:r>
              <a:rPr lang="ru-RU" dirty="0" smtClean="0"/>
              <a:t>Элементы могут вскрываться, образуя поверхностную эрозию, или подсыхать, покрываясь корочкой, после отпадения которой остаётся участок нестойкой депигментации. Везикулы могут быть окружены венчиком гиперемии или эритемой, в центре иногда образуется </a:t>
            </a:r>
            <a:r>
              <a:rPr lang="ru-RU" dirty="0" err="1" smtClean="0"/>
              <a:t>пупковидное</a:t>
            </a:r>
            <a:r>
              <a:rPr lang="ru-RU" dirty="0" smtClean="0"/>
              <a:t> вдавление. При нагноении экссудата они трансформируются в пустулу. </a:t>
            </a:r>
            <a:r>
              <a:rPr lang="ru-RU" dirty="0" err="1" smtClean="0"/>
              <a:t>Везикулёзная</a:t>
            </a:r>
            <a:r>
              <a:rPr lang="ru-RU" dirty="0" smtClean="0"/>
              <a:t> сыпь характерна для ветряной, натуральной оспы, простого и опоясывающего герпеса, </a:t>
            </a:r>
            <a:r>
              <a:rPr lang="ru-RU" dirty="0" err="1" smtClean="0"/>
              <a:t>везикулёзного</a:t>
            </a:r>
            <a:r>
              <a:rPr lang="ru-RU" dirty="0" smtClean="0"/>
              <a:t> риккетсиоза.</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Эрозии и язвы</a:t>
            </a:r>
            <a:endParaRPr lang="ru-RU" dirty="0"/>
          </a:p>
        </p:txBody>
      </p:sp>
      <p:sp>
        <p:nvSpPr>
          <p:cNvPr id="7" name="Содержимое 6"/>
          <p:cNvSpPr>
            <a:spLocks noGrp="1"/>
          </p:cNvSpPr>
          <p:nvPr>
            <p:ph idx="1"/>
          </p:nvPr>
        </p:nvSpPr>
        <p:spPr/>
        <p:txBody>
          <a:bodyPr/>
          <a:lstStyle/>
          <a:p>
            <a:r>
              <a:rPr lang="ru-RU" i="1" dirty="0" smtClean="0">
                <a:solidFill>
                  <a:schemeClr val="tx2"/>
                </a:solidFill>
              </a:rPr>
              <a:t>Эрозии</a:t>
            </a:r>
            <a:r>
              <a:rPr lang="ru-RU" dirty="0" smtClean="0"/>
              <a:t> являются последующей стадией превращения пузырьков (пустул).</a:t>
            </a:r>
          </a:p>
          <a:p>
            <a:r>
              <a:rPr lang="ru-RU" i="1" dirty="0" smtClean="0">
                <a:solidFill>
                  <a:schemeClr val="tx2"/>
                </a:solidFill>
              </a:rPr>
              <a:t>Язва</a:t>
            </a:r>
            <a:r>
              <a:rPr lang="ru-RU" dirty="0" smtClean="0"/>
              <a:t> – это глубокие дефекты кожи, как правило, в области ворот инфекции</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Язва</a:t>
            </a:r>
            <a:endParaRPr lang="ru-RU" dirty="0"/>
          </a:p>
        </p:txBody>
      </p:sp>
      <p:pic>
        <p:nvPicPr>
          <p:cNvPr id="7170" name="Picture 2"/>
          <p:cNvPicPr>
            <a:picLocks noGrp="1" noChangeAspect="1" noChangeArrowheads="1"/>
          </p:cNvPicPr>
          <p:nvPr>
            <p:ph idx="1"/>
          </p:nvPr>
        </p:nvPicPr>
        <p:blipFill>
          <a:blip r:embed="rId2"/>
          <a:stretch>
            <a:fillRect/>
          </a:stretch>
        </p:blipFill>
        <p:spPr bwMode="auto">
          <a:xfrm>
            <a:off x="671512" y="1780381"/>
            <a:ext cx="6810375" cy="45053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2071678"/>
            <a:ext cx="6494544"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Спасибо </a:t>
            </a:r>
          </a:p>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 внимание!!!</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714380"/>
          </a:xfrm>
        </p:spPr>
        <p:txBody>
          <a:bodyPr>
            <a:normAutofit fontScale="90000"/>
          </a:bodyPr>
          <a:lstStyle/>
          <a:p>
            <a:r>
              <a:rPr lang="ru-RU" i="1" dirty="0" smtClean="0"/>
              <a:t>Критерии классификации экзантем:</a:t>
            </a:r>
            <a:endParaRPr lang="ru-RU" i="1" dirty="0"/>
          </a:p>
        </p:txBody>
      </p:sp>
      <p:sp>
        <p:nvSpPr>
          <p:cNvPr id="3" name="Содержимое 2"/>
          <p:cNvSpPr>
            <a:spLocks noGrp="1"/>
          </p:cNvSpPr>
          <p:nvPr>
            <p:ph idx="1"/>
          </p:nvPr>
        </p:nvSpPr>
        <p:spPr>
          <a:xfrm>
            <a:off x="500034" y="1357298"/>
            <a:ext cx="8229600" cy="5072098"/>
          </a:xfrm>
        </p:spPr>
        <p:txBody>
          <a:bodyPr>
            <a:normAutofit fontScale="70000" lnSpcReduction="20000"/>
          </a:bodyPr>
          <a:lstStyle/>
          <a:p>
            <a:pPr>
              <a:buNone/>
            </a:pPr>
            <a:r>
              <a:rPr lang="ru-RU" dirty="0" smtClean="0"/>
              <a:t/>
            </a:r>
            <a:br>
              <a:rPr lang="ru-RU" dirty="0" smtClean="0"/>
            </a:br>
            <a:r>
              <a:rPr lang="ru-RU" sz="3400" i="1" dirty="0" smtClean="0">
                <a:solidFill>
                  <a:schemeClr val="tx2"/>
                </a:solidFill>
              </a:rPr>
              <a:t>1. вид элементов сыпи: </a:t>
            </a:r>
            <a:r>
              <a:rPr lang="ru-RU" sz="3400" dirty="0" smtClean="0"/>
              <a:t>розеола, макула, эритема, папула, бугорок, узел, уртикария, везикула, пустула, булла, петехия, </a:t>
            </a:r>
            <a:r>
              <a:rPr lang="ru-RU" sz="3400" dirty="0" err="1" smtClean="0"/>
              <a:t>экхимоз</a:t>
            </a:r>
            <a:r>
              <a:rPr lang="ru-RU" sz="3400" dirty="0" smtClean="0"/>
              <a:t>; </a:t>
            </a:r>
            <a:br>
              <a:rPr lang="ru-RU" sz="3400" dirty="0" smtClean="0"/>
            </a:br>
            <a:r>
              <a:rPr lang="ru-RU" sz="3400" dirty="0" smtClean="0"/>
              <a:t/>
            </a:r>
            <a:br>
              <a:rPr lang="ru-RU" sz="3400" dirty="0" smtClean="0"/>
            </a:br>
            <a:r>
              <a:rPr lang="ru-RU" sz="3400" i="1" dirty="0" smtClean="0">
                <a:solidFill>
                  <a:schemeClr val="tx2"/>
                </a:solidFill>
              </a:rPr>
              <a:t>2. размеры: </a:t>
            </a:r>
            <a:r>
              <a:rPr lang="ru-RU" sz="3400" dirty="0" smtClean="0"/>
              <a:t>мелкая - до 2, средняя — до 5, крупная — свыше 5 мм в диаметре; </a:t>
            </a:r>
            <a:br>
              <a:rPr lang="ru-RU" sz="3400" dirty="0" smtClean="0"/>
            </a:br>
            <a:r>
              <a:rPr lang="ru-RU" sz="3400" dirty="0" smtClean="0"/>
              <a:t/>
            </a:r>
            <a:br>
              <a:rPr lang="ru-RU" sz="3400" dirty="0" smtClean="0"/>
            </a:br>
            <a:r>
              <a:rPr lang="ru-RU" sz="3400" i="1" dirty="0" smtClean="0">
                <a:solidFill>
                  <a:schemeClr val="tx2"/>
                </a:solidFill>
              </a:rPr>
              <a:t>3. форма: </a:t>
            </a:r>
            <a:r>
              <a:rPr lang="ru-RU" sz="3400" dirty="0" smtClean="0"/>
              <a:t>правильная, неправильная; </a:t>
            </a:r>
            <a:br>
              <a:rPr lang="ru-RU" sz="3400" dirty="0" smtClean="0"/>
            </a:br>
            <a:r>
              <a:rPr lang="ru-RU" sz="3400" dirty="0" smtClean="0"/>
              <a:t/>
            </a:r>
            <a:br>
              <a:rPr lang="ru-RU" sz="3400" dirty="0" smtClean="0"/>
            </a:br>
            <a:r>
              <a:rPr lang="ru-RU" sz="3400" i="1" dirty="0" smtClean="0">
                <a:solidFill>
                  <a:schemeClr val="tx2"/>
                </a:solidFill>
              </a:rPr>
              <a:t>4. однородность элементов сыпи: </a:t>
            </a:r>
            <a:r>
              <a:rPr lang="ru-RU" sz="3400" dirty="0" err="1" smtClean="0"/>
              <a:t>мономорфная</a:t>
            </a:r>
            <a:r>
              <a:rPr lang="ru-RU" sz="3400" dirty="0" smtClean="0"/>
              <a:t> (все элементы относятся к одному виду и имеют одинаковые размеры); полиморфная (элементы сыпи резко различаются по форме, размерам, или имеются элементы различного вида); </a:t>
            </a:r>
            <a:br>
              <a:rPr lang="ru-RU" sz="3400" dirty="0" smtClean="0"/>
            </a:br>
            <a:r>
              <a:rPr lang="ru-RU" sz="3400" dirty="0" smtClean="0"/>
              <a:t/>
            </a:r>
            <a:br>
              <a:rPr lang="ru-RU" sz="3400" dirty="0" smtClean="0"/>
            </a:br>
            <a:endParaRPr lang="ru-RU" sz="3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92500" lnSpcReduction="20000"/>
          </a:bodyPr>
          <a:lstStyle/>
          <a:p>
            <a:pPr>
              <a:buNone/>
            </a:pPr>
            <a:r>
              <a:rPr lang="ru-RU" dirty="0" smtClean="0"/>
              <a:t>     </a:t>
            </a:r>
            <a:r>
              <a:rPr lang="ru-RU" i="1" dirty="0" smtClean="0">
                <a:solidFill>
                  <a:schemeClr val="tx2"/>
                </a:solidFill>
              </a:rPr>
              <a:t>5. локализация элементов: </a:t>
            </a:r>
            <a:r>
              <a:rPr lang="ru-RU" dirty="0" smtClean="0"/>
              <a:t>симметричная и асимметричная, преимущественно в той или иной области кожного покрова; </a:t>
            </a:r>
            <a:br>
              <a:rPr lang="ru-RU" dirty="0" smtClean="0"/>
            </a:br>
            <a:r>
              <a:rPr lang="ru-RU" dirty="0" smtClean="0"/>
              <a:t/>
            </a:r>
            <a:br>
              <a:rPr lang="ru-RU" dirty="0" smtClean="0"/>
            </a:br>
            <a:r>
              <a:rPr lang="ru-RU" i="1" dirty="0" smtClean="0">
                <a:solidFill>
                  <a:schemeClr val="tx2"/>
                </a:solidFill>
              </a:rPr>
              <a:t>6. обилие сыпи: </a:t>
            </a:r>
            <a:r>
              <a:rPr lang="ru-RU" dirty="0" smtClean="0"/>
              <a:t>единичная (до 10 элементов), необильная (элементы можно сосчитать) и обильная (множественная); </a:t>
            </a:r>
            <a:br>
              <a:rPr lang="ru-RU" dirty="0" smtClean="0"/>
            </a:br>
            <a:r>
              <a:rPr lang="ru-RU" dirty="0" smtClean="0"/>
              <a:t/>
            </a:r>
            <a:br>
              <a:rPr lang="ru-RU" dirty="0" smtClean="0"/>
            </a:br>
            <a:r>
              <a:rPr lang="ru-RU" i="1" dirty="0" smtClean="0">
                <a:solidFill>
                  <a:schemeClr val="tx2"/>
                </a:solidFill>
              </a:rPr>
              <a:t>7. метаморфоз сыпи: </a:t>
            </a:r>
            <a:r>
              <a:rPr lang="ru-RU" dirty="0" smtClean="0"/>
              <a:t>появление элемента, его развитие, часто с переходом элемента одного вида в другой, и угасание сыпи; </a:t>
            </a:r>
            <a:br>
              <a:rPr lang="ru-RU" dirty="0" smtClean="0"/>
            </a:br>
            <a:r>
              <a:rPr lang="ru-RU" dirty="0" smtClean="0"/>
              <a:t/>
            </a:r>
            <a:br>
              <a:rPr lang="ru-RU" dirty="0" smtClean="0"/>
            </a:br>
            <a:r>
              <a:rPr lang="ru-RU" i="1" dirty="0" smtClean="0">
                <a:solidFill>
                  <a:schemeClr val="tx2"/>
                </a:solidFill>
              </a:rPr>
              <a:t>8. сроки появления: </a:t>
            </a:r>
            <a:r>
              <a:rPr lang="ru-RU" dirty="0" smtClean="0"/>
              <a:t>ранние — 1-2-й, средние — 3-4-й и поздние — после 5-го дня болезни. </a:t>
            </a:r>
            <a:br>
              <a:rPr lang="ru-RU" dirty="0" smtClean="0"/>
            </a:br>
            <a:r>
              <a:rPr lang="ru-RU" dirty="0" smtClean="0"/>
              <a:t/>
            </a:r>
            <a:br>
              <a:rPr lang="ru-RU" dirty="0" smtClean="0"/>
            </a:br>
            <a:r>
              <a:rPr lang="ru-RU" dirty="0" smtClean="0"/>
              <a:t>При характеристике сыпи указывают фон кожи (бледная, </a:t>
            </a:r>
            <a:r>
              <a:rPr lang="ru-RU" dirty="0" err="1" smtClean="0"/>
              <a:t>гиперемированная</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Розеола</a:t>
            </a:r>
            <a:endParaRPr lang="ru-RU" dirty="0"/>
          </a:p>
        </p:txBody>
      </p:sp>
      <p:sp>
        <p:nvSpPr>
          <p:cNvPr id="3" name="Содержимое 2"/>
          <p:cNvSpPr>
            <a:spLocks noGrp="1"/>
          </p:cNvSpPr>
          <p:nvPr>
            <p:ph idx="1"/>
          </p:nvPr>
        </p:nvSpPr>
        <p:spPr/>
        <p:txBody>
          <a:bodyPr>
            <a:normAutofit/>
          </a:bodyPr>
          <a:lstStyle/>
          <a:p>
            <a:pPr>
              <a:buNone/>
            </a:pPr>
            <a:r>
              <a:rPr lang="ru-RU" i="1" dirty="0" smtClean="0">
                <a:solidFill>
                  <a:schemeClr val="tx2"/>
                </a:solidFill>
              </a:rPr>
              <a:t>    Розеола </a:t>
            </a:r>
            <a:r>
              <a:rPr lang="ru-RU" dirty="0" smtClean="0"/>
              <a:t>- круглое пятнышко </a:t>
            </a:r>
            <a:r>
              <a:rPr lang="ru-RU" dirty="0" err="1" smtClean="0"/>
              <a:t>розового</a:t>
            </a:r>
            <a:r>
              <a:rPr lang="ru-RU" dirty="0" smtClean="0"/>
              <a:t>, красного или пурпурного цвета размером до 5 мм. исчезающее при надавливании или растяжении кожи. Мелкая обильная </a:t>
            </a:r>
            <a:r>
              <a:rPr lang="ru-RU" dirty="0" err="1" smtClean="0"/>
              <a:t>розеолёзная</a:t>
            </a:r>
            <a:r>
              <a:rPr lang="ru-RU" dirty="0" smtClean="0"/>
              <a:t> сыпь </a:t>
            </a:r>
            <a:r>
              <a:rPr lang="ru-RU" dirty="0" err="1" smtClean="0"/>
              <a:t>ооозначается</a:t>
            </a:r>
            <a:r>
              <a:rPr lang="ru-RU" dirty="0" smtClean="0"/>
              <a:t> как мелкоточечная. В основе возникновения розеолы — локальное полнокровие сосудов микроциркуляторного русла. Данный элемент типичен для брюшного тифа, паратифов, сыпного тифа; может быть также при </a:t>
            </a:r>
            <a:r>
              <a:rPr lang="ru-RU" dirty="0" err="1" smtClean="0"/>
              <a:t>генерализованном</a:t>
            </a:r>
            <a:r>
              <a:rPr lang="ru-RU" dirty="0" smtClean="0"/>
              <a:t> сальмонеллёзе, риккетсиозах, сифилисе.</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Розеола</a:t>
            </a:r>
            <a:endParaRPr lang="ru-RU" dirty="0"/>
          </a:p>
        </p:txBody>
      </p:sp>
      <p:pic>
        <p:nvPicPr>
          <p:cNvPr id="4" name="Picture 2"/>
          <p:cNvPicPr>
            <a:picLocks noGrp="1" noChangeAspect="1" noChangeArrowheads="1"/>
          </p:cNvPicPr>
          <p:nvPr>
            <p:ph idx="1"/>
          </p:nvPr>
        </p:nvPicPr>
        <p:blipFill>
          <a:blip r:embed="rId2"/>
          <a:stretch>
            <a:fillRect/>
          </a:stretch>
        </p:blipFill>
        <p:spPr bwMode="auto">
          <a:xfrm>
            <a:off x="511433" y="1609725"/>
            <a:ext cx="7130533" cy="484663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Макула</a:t>
            </a:r>
            <a:endParaRPr lang="ru-RU" dirty="0"/>
          </a:p>
        </p:txBody>
      </p:sp>
      <p:sp>
        <p:nvSpPr>
          <p:cNvPr id="3" name="Содержимое 2"/>
          <p:cNvSpPr>
            <a:spLocks noGrp="1"/>
          </p:cNvSpPr>
          <p:nvPr>
            <p:ph idx="1"/>
          </p:nvPr>
        </p:nvSpPr>
        <p:spPr/>
        <p:txBody>
          <a:bodyPr/>
          <a:lstStyle/>
          <a:p>
            <a:pPr>
              <a:buNone/>
            </a:pPr>
            <a:r>
              <a:rPr lang="ru-RU" i="1" dirty="0" smtClean="0">
                <a:solidFill>
                  <a:schemeClr val="tx2"/>
                </a:solidFill>
              </a:rPr>
              <a:t>   Макула </a:t>
            </a:r>
            <a:r>
              <a:rPr lang="ru-RU" dirty="0" smtClean="0"/>
              <a:t>(пятно) отличается от розеолы большим размером, часто неправильной формой. Характерна для кори и краснухи.</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7239000" cy="891560"/>
          </a:xfrm>
        </p:spPr>
        <p:txBody>
          <a:bodyPr>
            <a:normAutofit/>
          </a:bodyPr>
          <a:lstStyle/>
          <a:p>
            <a:r>
              <a:rPr lang="ru-RU" dirty="0" smtClean="0"/>
              <a:t>Макула</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1571604" y="1285860"/>
            <a:ext cx="6000792" cy="514353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Эритема</a:t>
            </a:r>
            <a:endParaRPr lang="ru-RU" dirty="0"/>
          </a:p>
        </p:txBody>
      </p:sp>
      <p:sp>
        <p:nvSpPr>
          <p:cNvPr id="3" name="Содержимое 2"/>
          <p:cNvSpPr>
            <a:spLocks noGrp="1"/>
          </p:cNvSpPr>
          <p:nvPr>
            <p:ph idx="1"/>
          </p:nvPr>
        </p:nvSpPr>
        <p:spPr/>
        <p:txBody>
          <a:bodyPr>
            <a:normAutofit/>
          </a:bodyPr>
          <a:lstStyle/>
          <a:p>
            <a:pPr>
              <a:buNone/>
            </a:pPr>
            <a:r>
              <a:rPr lang="ru-RU" dirty="0" smtClean="0"/>
              <a:t>    </a:t>
            </a:r>
            <a:r>
              <a:rPr lang="ru-RU" i="1" dirty="0" smtClean="0">
                <a:solidFill>
                  <a:schemeClr val="tx2"/>
                </a:solidFill>
              </a:rPr>
              <a:t>Эритема </a:t>
            </a:r>
            <a:r>
              <a:rPr lang="ru-RU" dirty="0" smtClean="0"/>
              <a:t>— обширный участок гиперемии кожи — образуется в результате слияния отдельных элементов пятен (при кори, токсико-аллергическом дерматите) или как самостоятельная форма поражения кожи (при роже, мигрирующей кольцевидной эритеме, эритеме кистей и стоп при </a:t>
            </a:r>
            <a:r>
              <a:rPr lang="ru-RU" dirty="0" err="1" smtClean="0"/>
              <a:t>псевдотуберкулёзе</a:t>
            </a:r>
            <a:r>
              <a:rPr lang="ru-RU" dirty="0" smtClean="0"/>
              <a:t> в виде «носков», «перчаток»).</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261</TotalTime>
  <Words>822</Words>
  <Application>Microsoft Office PowerPoint</Application>
  <PresentationFormat>Экран (4:3)</PresentationFormat>
  <Paragraphs>44</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Изящная</vt:lpstr>
      <vt:lpstr>Презентация PowerPoint</vt:lpstr>
      <vt:lpstr>Определение</vt:lpstr>
      <vt:lpstr>Критерии классификации экзантем:</vt:lpstr>
      <vt:lpstr>Презентация PowerPoint</vt:lpstr>
      <vt:lpstr>Розеола</vt:lpstr>
      <vt:lpstr>Розеола</vt:lpstr>
      <vt:lpstr>Макула</vt:lpstr>
      <vt:lpstr>Макула</vt:lpstr>
      <vt:lpstr>Эритема</vt:lpstr>
      <vt:lpstr>Эритема</vt:lpstr>
      <vt:lpstr>Папула</vt:lpstr>
      <vt:lpstr>Папула</vt:lpstr>
      <vt:lpstr>Узел</vt:lpstr>
      <vt:lpstr>Уртикария</vt:lpstr>
      <vt:lpstr>Волдыри</vt:lpstr>
      <vt:lpstr>Пустула</vt:lpstr>
      <vt:lpstr>Пустула</vt:lpstr>
      <vt:lpstr>Петехия</vt:lpstr>
      <vt:lpstr>Петехии</vt:lpstr>
      <vt:lpstr>Экхимозы</vt:lpstr>
      <vt:lpstr>Везикула</vt:lpstr>
      <vt:lpstr>Эрозии и язвы</vt:lpstr>
      <vt:lpstr>Язва</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Alfira</dc:creator>
  <cp:lastModifiedBy>pk</cp:lastModifiedBy>
  <cp:revision>29</cp:revision>
  <dcterms:created xsi:type="dcterms:W3CDTF">2011-12-28T16:55:04Z</dcterms:created>
  <dcterms:modified xsi:type="dcterms:W3CDTF">2017-10-30T08:28:06Z</dcterms:modified>
</cp:coreProperties>
</file>