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23"/>
  </p:notesMasterIdLst>
  <p:sldIdLst>
    <p:sldId id="256" r:id="rId2"/>
    <p:sldId id="293" r:id="rId3"/>
    <p:sldId id="290" r:id="rId4"/>
    <p:sldId id="257" r:id="rId5"/>
    <p:sldId id="289" r:id="rId6"/>
    <p:sldId id="307" r:id="rId7"/>
    <p:sldId id="310" r:id="rId8"/>
    <p:sldId id="272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9" r:id="rId21"/>
    <p:sldId id="30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0545" autoAdjust="0"/>
  </p:normalViewPr>
  <p:slideViewPr>
    <p:cSldViewPr>
      <p:cViewPr>
        <p:scale>
          <a:sx n="77" d="100"/>
          <a:sy n="77" d="100"/>
        </p:scale>
        <p:origin x="-16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8048B-BEA2-4ED8-9212-190BF68F325E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A4BCC-DB1D-429C-8495-71272E633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6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середины августа текущего года в ОКБ Ханты-Мансийска введен режим чрезвычайной ситуации по туляремии, или, как ее еще в народе называют, «малой чумой», на данный момент имеются данные о более чем 200 заболевших взрослых и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A4BCC-DB1D-429C-8495-71272E633D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3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A4BCC-DB1D-429C-8495-71272E633D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5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CE6B-623C-4721-A95C-26763135C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74A1-8E60-48BC-9153-7AA06ED20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D0E44-F2BC-4F45-A3D7-EA40D4BB9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8F48-8FAC-4C9D-A0EF-02317143A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C0ED-F582-4115-BDAE-EE63594F6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47C2-59C6-4CF2-AED2-68F271A09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8D5D-F55D-4D98-A40A-CF12FBD7B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E021-6CF4-4FE4-82AF-46E0401FA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D3BE-FA33-4A0F-A4DB-5C825BC1F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A18-1885-4B1E-8A5D-09BBC7535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1C34-D05F-4F7E-8372-55A76FE82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D5FBF5-8353-4572-8BF8-D03451DF0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2" r:id="rId2"/>
    <p:sldLayoutId id="2147483931" r:id="rId3"/>
    <p:sldLayoutId id="2147483930" r:id="rId4"/>
    <p:sldLayoutId id="2147483929" r:id="rId5"/>
    <p:sldLayoutId id="2147483928" r:id="rId6"/>
    <p:sldLayoutId id="2147483927" r:id="rId7"/>
    <p:sldLayoutId id="2147483926" r:id="rId8"/>
    <p:sldLayoutId id="2147483934" r:id="rId9"/>
    <p:sldLayoutId id="2147483925" r:id="rId10"/>
    <p:sldLayoutId id="21474839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222250" y="260350"/>
            <a:ext cx="8707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ГБУЗ ТО «Областная инфекционная клиническая больница»</a:t>
            </a:r>
            <a:endParaRPr lang="ru-RU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427984" y="5947701"/>
            <a:ext cx="1512169" cy="68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Тюмень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2013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2195736" y="1839913"/>
            <a:ext cx="511256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6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Туляремия</a:t>
            </a:r>
          </a:p>
        </p:txBody>
      </p:sp>
      <p:pic>
        <p:nvPicPr>
          <p:cNvPr id="13322" name="Picture 10" descr="dzd-2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259" y="2404269"/>
            <a:ext cx="4681521" cy="353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Глазобубонная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</a:t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(офтальмическая)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200" dirty="0" smtClean="0"/>
              <a:t>Характеризуется картиной одностороннего конъюнктивита, сопровождающегося резким отеком век, наличием </a:t>
            </a:r>
            <a:r>
              <a:rPr lang="ru-RU" sz="2200" dirty="0" err="1" smtClean="0"/>
              <a:t>слизисто</a:t>
            </a:r>
            <a:r>
              <a:rPr lang="ru-RU" sz="2200" dirty="0" smtClean="0"/>
              <a:t>-гнойного отделяемого. На слизистой век обнаруживаются воспалительные очаги в виде узелков желтоватого цвета, возможен дакриоцистит. Зрение не страдает. Регионарный бубон расположен в околоушной, </a:t>
            </a:r>
            <a:r>
              <a:rPr lang="ru-RU" sz="2200" dirty="0" err="1" smtClean="0"/>
              <a:t>переднешейной</a:t>
            </a:r>
            <a:r>
              <a:rPr lang="ru-RU" sz="2200" dirty="0" smtClean="0"/>
              <a:t> или поднижнечелюстной области. </a:t>
            </a:r>
          </a:p>
        </p:txBody>
      </p:sp>
      <p:pic>
        <p:nvPicPr>
          <p:cNvPr id="9218" name="Picture 2" descr="http://medicalencyclopedia.ru/cache/multithumb_thumbs/b.220.250.16777215.0...images.stories.5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8297"/>
            <a:ext cx="3224358" cy="3209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8296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Ангинозно-бубонная форма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229600" cy="254888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200" dirty="0" smtClean="0"/>
              <a:t>Сопровождается умеренными болями в горле при глотании. Процесс, как правило, односторонний. На пораженной миндалине появляются </a:t>
            </a:r>
            <a:r>
              <a:rPr lang="ru-RU" sz="2200" dirty="0" err="1" smtClean="0"/>
              <a:t>островчатые</a:t>
            </a:r>
            <a:r>
              <a:rPr lang="ru-RU" sz="2200" dirty="0" smtClean="0"/>
              <a:t> налеты, которые сливаются между собой. Они расположены в глубине ткани миндалины и покрывают язвенно-некротическую поверхность. Сформировавшиеся язвочки заживают в течение месяца. Гиперемия и отечность миндалины и окружающих тканей выражены слабо. Бубон чаще располагается в поднижнечелюстной области.</a:t>
            </a:r>
          </a:p>
        </p:txBody>
      </p:sp>
      <p:pic>
        <p:nvPicPr>
          <p:cNvPr id="10242" name="Picture 2" descr="http://medicalencyclopedia.ru/cache/multithumb_thumbs/b.220.250.16777215.0...images.stories.5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808312" cy="28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13445" y="0"/>
            <a:ext cx="8229600" cy="1340768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Абдоминальная форма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желудочно-кишечная)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467544" y="1210972"/>
            <a:ext cx="8229600" cy="25488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/>
              <a:t>Наблюдается редко. Характеризуется выраженной лихорадкой и интоксикацией, которые сопровождаются болями в животе, чаще приступообразными, иногда симптомами раздражения брюшины. Развитие этой формы болезни обусловлено поражением </a:t>
            </a:r>
            <a:r>
              <a:rPr lang="ru-RU" sz="2200" dirty="0" err="1" smtClean="0"/>
              <a:t>мезентериальных</a:t>
            </a:r>
            <a:r>
              <a:rPr lang="ru-RU" sz="2200" dirty="0" smtClean="0"/>
              <a:t> лимфоузлов, которые у худощавых пациентов иногда определяются при пальпации живота.</a:t>
            </a:r>
          </a:p>
        </p:txBody>
      </p:sp>
      <p:pic>
        <p:nvPicPr>
          <p:cNvPr id="11266" name="Picture 2" descr="http://medicalencyclopedia.ru/cache/multithumb_images/1...images.stories.5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78" y="3356992"/>
            <a:ext cx="4776986" cy="283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9639" y="6185889"/>
            <a:ext cx="477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Макропрепарат селезенки при туляремии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1374754" y="188640"/>
            <a:ext cx="6048672" cy="7905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Легочная форма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86094" y="1052736"/>
            <a:ext cx="8229600" cy="4453734"/>
          </a:xfrm>
          <a:noFill/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1900" dirty="0" smtClean="0"/>
              <a:t>Протекает с поражением </a:t>
            </a:r>
            <a:r>
              <a:rPr lang="ru-RU" sz="1900" dirty="0" err="1" smtClean="0"/>
              <a:t>паратрахеальных</a:t>
            </a:r>
            <a:r>
              <a:rPr lang="ru-RU" sz="1900" dirty="0" smtClean="0"/>
              <a:t>, медиастинальных, бронхиальных и прикорневых лимфоузлов. Рентгенологически определяют мелко- или крупноочаговую пневмонию, увеличение лимфоузлов корней легких. </a:t>
            </a:r>
            <a:r>
              <a:rPr lang="ru-RU" sz="1900" dirty="0" err="1" smtClean="0"/>
              <a:t>Туляремийные</a:t>
            </a:r>
            <a:r>
              <a:rPr lang="ru-RU" sz="1900" dirty="0" smtClean="0"/>
              <a:t> пневмонии склонны к деструкции, </a:t>
            </a:r>
            <a:r>
              <a:rPr lang="ru-RU" sz="1900" dirty="0" err="1" smtClean="0"/>
              <a:t>абсцедированию</a:t>
            </a:r>
            <a:r>
              <a:rPr lang="ru-RU" sz="1900" dirty="0" smtClean="0"/>
              <a:t>, рецидивирующему течению. Эту форму болезни следует отличать от вторичных пневмоний, которые могут возникать как осложнение при других формах болезни.</a:t>
            </a:r>
          </a:p>
        </p:txBody>
      </p:sp>
      <p:pic>
        <p:nvPicPr>
          <p:cNvPr id="12290" name="Picture 2" descr="&amp;lcy;&amp;iecy;&amp;gcy;&amp;icy;&amp;ocy;&amp;ncy;&amp;iecy;&amp;lcy;&amp;lcy;&amp;iecy;&amp;zcy;&amp;ncy;&amp;acy;&amp;yacy; &amp;pcy;&amp;ncy;&amp;iecy;&amp;vcy;&amp;mcy;&amp;ocy;&amp;ncy;&amp;icy;&amp;ya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2603" r="5422"/>
          <a:stretch/>
        </p:blipFill>
        <p:spPr bwMode="auto">
          <a:xfrm>
            <a:off x="4600894" y="2801593"/>
            <a:ext cx="3643514" cy="368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edicalencyclopedia.ru/cache/multithumb_images/1...images.stories.5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78312"/>
            <a:ext cx="3171453" cy="350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801" y="6331718"/>
            <a:ext cx="3725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 Макропрепарат легкого при туляремии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0894" y="6331718"/>
            <a:ext cx="37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Рентгенограмма органов грудной клетки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638944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Генерализованная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форма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229600" cy="255718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Наблюдается редко, у ослабленных лиц. При этой форме не наблюдается поражение лимфоузлов. Характеризуется высокой, часто волнообразной лихорадкой длительностью до 3 недель и более, резко выраженной интоксикацией, поражением нервной и сердечно-сосудистой системы,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гепатолиенальным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синдромом, высыпаниями на коже. Течение болезни часто осложняется вторичной пневмонией, менингитом, миокардитом.</a:t>
            </a:r>
          </a:p>
        </p:txBody>
      </p:sp>
      <p:pic>
        <p:nvPicPr>
          <p:cNvPr id="1026" name="Picture 2" descr="http://hardinmd.lib.uiowa.edu/pictures22/cdc/PHIL_2032_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5760640" cy="2951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9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Диагностика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539552" y="1052737"/>
            <a:ext cx="5616624" cy="237626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Диагноз устанавливают на основании клинико-эпидемиологических данных: сочетание лихорадки и интоксикации с развитием бубонов, наличие первичного аффекта; связь развития болезни с работой на покосе, молотьбе, с купанием, рыбалкой, охотой, разделкой туш, снятием шкур и т.д. </a:t>
            </a:r>
          </a:p>
        </p:txBody>
      </p:sp>
      <p:pic>
        <p:nvPicPr>
          <p:cNvPr id="3074" name="Picture 2" descr="http://nsau.edu.ru/images/vetfac/images/ebooks/microbiology/stu/micro/pict/antropchuma2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44" y="1002815"/>
            <a:ext cx="281155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univer.com/Medical/Microbiology/Img/12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13320" b="11545"/>
          <a:stretch/>
        </p:blipFill>
        <p:spPr bwMode="auto">
          <a:xfrm>
            <a:off x="107504" y="3557772"/>
            <a:ext cx="3449286" cy="28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3556790" y="3588476"/>
            <a:ext cx="519167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лабораторного подтверждения используют серологические реакции:  РА, РИФ, РПГА. Высокоспецифичной и ранней является кожная аллергическая проба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тулярином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становится положительной (гиперемия и инфильтрат диаметром более 1 см) на 3-5-й день. Наиболее надежным методом служит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биопроба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белых мышах.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638175"/>
          </a:xfrm>
        </p:spPr>
        <p:txBody>
          <a:bodyPr/>
          <a:lstStyle/>
          <a:p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Дифференциальная диагностика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3662536"/>
          </a:xfrm>
        </p:spPr>
        <p:txBody>
          <a:bodyPr/>
          <a:lstStyle/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чума;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гнойный лимфаденит;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сибирская язва;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клещевой риккетсиоз;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доброкачественный </a:t>
            </a:r>
            <a:r>
              <a:rPr lang="ru-RU" sz="2000" dirty="0" err="1" smtClean="0"/>
              <a:t>лимфоретикулез</a:t>
            </a:r>
            <a:r>
              <a:rPr lang="ru-RU" sz="2000" dirty="0" smtClean="0"/>
              <a:t>;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дифтерия; 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конъюнктивит другой этиологии (при </a:t>
            </a:r>
            <a:r>
              <a:rPr lang="ru-RU" sz="2000" dirty="0" err="1" smtClean="0"/>
              <a:t>глазо</a:t>
            </a:r>
            <a:r>
              <a:rPr lang="ru-RU" sz="2000" dirty="0" smtClean="0"/>
              <a:t>-бубонной форме);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пневмококковая пневмония, туберкулез, орнитоз, Ку-лихорадка (при легочной форме);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псевдотуберкулез, </a:t>
            </a:r>
            <a:r>
              <a:rPr lang="ru-RU" sz="2000" dirty="0" err="1" smtClean="0"/>
              <a:t>тифо</a:t>
            </a:r>
            <a:r>
              <a:rPr lang="ru-RU" sz="2000" dirty="0" smtClean="0"/>
              <a:t>-паратифозные заболевания, сепсис, милиарный туберкулез (при </a:t>
            </a:r>
            <a:r>
              <a:rPr lang="ru-RU" sz="2000" dirty="0" err="1" smtClean="0"/>
              <a:t>генерализованной</a:t>
            </a:r>
            <a:r>
              <a:rPr lang="ru-RU" sz="2000" dirty="0" smtClean="0"/>
              <a:t> форме);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ru-RU" sz="2000" dirty="0" smtClean="0"/>
              <a:t>туберкулез лимфатических узлов </a:t>
            </a:r>
          </a:p>
        </p:txBody>
      </p:sp>
      <p:pic>
        <p:nvPicPr>
          <p:cNvPr id="2052" name="Picture 4" descr="http://www.ucla.net.in/images/slid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8067"/>
            <a:ext cx="9144000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rum.kia-club.ru/album_mod/upload/8097042ac9108bdd9b658adc2c5d55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12821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539552" y="1075750"/>
            <a:ext cx="3600400" cy="766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Лечение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8568952" cy="39338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Больные туляремией подлежат госпитализации по клиническим показаниям. Режим определяется тяжестью состояния, специальной диеты не требуется. В качестве этиотропных средств используют </a:t>
            </a:r>
            <a:r>
              <a:rPr lang="ru-RU" sz="2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(гентамицин) и тетрациклины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Стрептомицин назначают в дозе 0,5 г 2 раза в сутки в/м, при легочной форме дозу увеличивают до 2 г в сутки. Широко используют </a:t>
            </a:r>
            <a:r>
              <a:rPr lang="ru-RU" sz="2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доксициклин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0,1 г 2 раза в сутки в 1-й день лечения, затем по 0,1 г однократно, тетрациклин по 0,5 г 4 раза в сутки. Лечение проводят до 5-7-го дня наличия нормальной температуры тела. Нагноившийся бубон лечат хирургически.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Дезинтоксикационную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терапию проводят по общим принципам.  </a:t>
            </a:r>
          </a:p>
        </p:txBody>
      </p:sp>
      <p:pic>
        <p:nvPicPr>
          <p:cNvPr id="4098" name="Picture 2" descr="http://i1.woman.ru/images/article/3/7/img_37b9e5bba8a2786f05b47df7482966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8096"/>
            <a:ext cx="4140460" cy="260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3347864" y="476672"/>
            <a:ext cx="3078460" cy="723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Прогноз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712968" cy="19442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наиболее часто встречающихся формах болезни прогноз благоприятный, при легочной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генерализованной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серьезный. Общая летальность не превышает 0,5%, а по данным американских авторов составляет 5-10%.</a:t>
            </a:r>
          </a:p>
        </p:txBody>
      </p:sp>
      <p:pic>
        <p:nvPicPr>
          <p:cNvPr id="5122" name="Picture 2" descr="http://www.infovoronezh.ru/img/500/1348742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42493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2483768" y="692696"/>
            <a:ext cx="4762872" cy="100811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Неспецифическая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профилактика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(СП 3.1.7.2642-10)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63597" y="2132856"/>
            <a:ext cx="8229600" cy="4248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Неспецифическая профилактика при туляремии включает комплекс мероприятий по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дератизации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(борьба с грызунами - источниками возбудителя) и </a:t>
            </a: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дезинсекции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(борьба с членистоногими - переносчиками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возбудителя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Дератизационные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мероприятия - комплекс профилактических и истребительных мер, осуществление которых позволяет снизить численность мелких млекопитающих на территории очагов туляремии методами и средствами дератизации.</a:t>
            </a:r>
          </a:p>
          <a:p>
            <a:pPr marL="0" indent="0" algn="just">
              <a:buNone/>
            </a:pP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Дератизационные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истребительные мероприятия при туляремии проводят в соответствии с действующими нормативными актами, с использованием физических и химических средств борьбы с грызунами. Применяемые средства должны быть разрешены к применению в установленном порядке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Дезинсекционные </a:t>
            </a: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 туляремии проводят организации, занимающиеся дезинфекционной деятельностью. Проведение дезинсекции организуют органы исполнительной власти субъектов Российской Федерации, юридические лица, индивидуальные предприниматели, руководители садово-огородных кооперативов, а также граждане в помещениях, строениях и прилегающей к ним территории, находящихся в их собственности в установленном порядке.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Дезинсекционные </a:t>
            </a: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предусматривают уничтожение (снижение численности) переносчиков возбудителя туляремии в очагах инфекции.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очагах туляремии основным объектом дезинсекции являются кровососущие членистоногие (иксодовые,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гамазовые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краснотелковые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клещи) и кровососущие двукрылые (слепни, комары, мошки, мокрецы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предотвращения трансмиссивных заражений через кровососущих двукрылых применяются репелленты, защитная одежда, ограничивается доступ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непривитого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населения на неблагополучные территории.</a:t>
            </a:r>
          </a:p>
          <a:p>
            <a:pPr marL="0" indent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922326" cy="154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674"/>
            <a:ext cx="2088232" cy="165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229600" cy="10001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Туляремия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795" y="2469550"/>
            <a:ext cx="8358187" cy="438844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Туляремия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природноочаговая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зоонозная инфекция, широко распространенная на территории России в пределах умеренного климатического пояса Северного полушария. У человека - это острое инфекционное заболевание токсико-аллергического, реже септического характера;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общими проявлениями болезни - повышением температуры тела, головной болью, слабостью и другими симптомами, характерно воспаление лимфатических узлов и прилежащей к ним ткани (образование бубона), возникающих регионарно к месту проникновения в организм возбудителя.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Природные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очаги туляремии распространены в различных климатических зонах и приурочены к разнообразным ландшафтам. На территории Российской Федерации выделяют 6 основных ландшафтных типов природных очагов туляремии: </a:t>
            </a:r>
            <a:r>
              <a:rPr lang="ru-RU" sz="1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луго</a:t>
            </a:r>
            <a:r>
              <a:rPr lang="ru-RU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-полевой, степной, пойменно-болотный, предгорно-(горно)-ручьевой, лесной, тундровый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Отдельно выделяют 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синантропные (или </a:t>
            </a:r>
            <a:r>
              <a:rPr lang="ru-RU" sz="1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урбанические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очаги.</a:t>
            </a:r>
          </a:p>
        </p:txBody>
      </p:sp>
      <p:pic>
        <p:nvPicPr>
          <p:cNvPr id="7170" name="Picture 2" descr="http://www.zoonoz.ru/6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531">
            <a:off x="376324" y="292312"/>
            <a:ext cx="238125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ntranet.tdmu.edu.ua/data/kafedra/internal/infect_desease/classes_stud/%D0%95%D0%BF%D1%96%D0%B4%D0%B5%D0%BC%D1%96%D0%BE%D0%BB%D0%BE%D0%B3%D1%96%D1%8F/%D0%9C%D0%B5%D0%B4%D0%B8%D1%87%D0%BD%D0%B8%D0%B9%20%D1%84%D0%B0%D0%BA%D1%83%D0%BB%D1%8C%D1%82%D0%B5%D1%82/5%20%D0%BA%D1%83%D1%80%D1%81/%D0%A0%D1%83%D1%81%D1%81%D0%BA%D0%B8%D0%B9/%D0%97%D0%B0%D0%BD%D1%8F%D1%82%D0%B8%D0%B5%20%E2%84%963.%20%D0%9F%D1%80%D0%BE%D1%82%D0%B8%D0%B2%D0%BE%D1%8D%D0%BF%D0%B8%D0%B4%D0%B5%D0%BC%D0%B8%D1%87%D0%B5%D1%81%D0%BA%D0%B8%D0%B5%20%D0%BC%D0%B5%D1%80%D0%BE%D0%BF%D1%80%D0%B8%D1%8F%D1%82%D0%B8%D1%8F%20%D0%B2%20%D0%BE%D1%87%D0%B0%D0%B3%D0%B0%D1%85%20%D0%B8%D0%BD%D1%84%D0%B5%D0%BA%D1%86%D0%B8%D0%B9%20%D1%81%20%D0%B0%D1%8D%D1%80%D0%BE%D0%B7%D0%BE%D0%BB%D1%8C%D0%BD%D1%8B%D0%BC%20%D0%BC%D0%B5%D1%85%D0%B0%D0%BD%D0%B8%D0%B7%D0%BC%D0%BE%D0%BC%20%D0%BF%D0%B5%D1%80%D0%B5%D0%B4%D0%B0%D1%87%D0%B8.files/image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057">
            <a:off x="6470749" y="440365"/>
            <a:ext cx="2519420" cy="16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sz="3600" dirty="0">
                <a:solidFill>
                  <a:srgbClr val="CC0000"/>
                </a:solidFill>
              </a:rPr>
              <a:t>Специфическая профилактика населения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>
                <a:solidFill>
                  <a:schemeClr val="tx1"/>
                </a:solidFill>
              </a:rPr>
              <a:t>СП 3.1.7.2642-10)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/>
              <a:t>К специфической профилактике туляремии среди людей относится иммунизация </a:t>
            </a:r>
            <a:r>
              <a:rPr lang="ru-RU" sz="1400" dirty="0">
                <a:solidFill>
                  <a:srgbClr val="CC0000"/>
                </a:solidFill>
              </a:rPr>
              <a:t>(вакцинация</a:t>
            </a:r>
            <a:r>
              <a:rPr lang="ru-RU" sz="1400" dirty="0" smtClean="0"/>
              <a:t>).Вакцинацию </a:t>
            </a:r>
            <a:r>
              <a:rPr lang="ru-RU" sz="1400" dirty="0"/>
              <a:t>против туляремии проводят населению, проживающему на неблагополучных (энзоотичных) по туляремии территориях, а также контингентам, подвергающимся риску заражения этой инфекцией (полевые и лесные работы, обработка меха, лабораторная работа с животными и материалом, подозрительным на инфицирование возбудителем туляремии и другие).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Определение контингентов, подлежащих вакцинации, проводят территориальные органы, осуществляющие государственный санитарно-эпидемиологический надзор, с учетом степени эпизоотической активности (численности больных туляремией животных на территории) природных очагов. Планирование и проведение вакцинации обеспечивают органы управления здравоохранением субъектов Российской Федерации.</a:t>
            </a:r>
          </a:p>
          <a:p>
            <a:r>
              <a:rPr lang="ru-RU" sz="1400" dirty="0" smtClean="0"/>
              <a:t>Вакцинацию </a:t>
            </a:r>
            <a:r>
              <a:rPr lang="ru-RU" sz="1400" dirty="0"/>
              <a:t>(и ревакцинацию) против туляремии проводят в соответствии с инструкцией по применению в любое время года, учитывая календарь профилактических прививок.</a:t>
            </a:r>
          </a:p>
          <a:p>
            <a:r>
              <a:rPr lang="ru-RU" sz="1400" dirty="0" smtClean="0"/>
              <a:t>Вакцинацию </a:t>
            </a:r>
            <a:r>
              <a:rPr lang="ru-RU" sz="1400" dirty="0"/>
              <a:t>осуществляют медицинские работники лечебно-профилактических учреждений.</a:t>
            </a:r>
          </a:p>
          <a:p>
            <a:r>
              <a:rPr lang="ru-RU" sz="1400" dirty="0" smtClean="0"/>
              <a:t>Различают </a:t>
            </a:r>
            <a:r>
              <a:rPr lang="ru-RU" sz="1400" dirty="0">
                <a:solidFill>
                  <a:srgbClr val="CC0000"/>
                </a:solidFill>
              </a:rPr>
              <a:t>плановую и внеплановую</a:t>
            </a:r>
            <a:r>
              <a:rPr lang="ru-RU" sz="1400" dirty="0"/>
              <a:t> (по эпидемиологическим показателям) вакцинацию против туляремии, которая проводится в соответствии с действующими нормативными актами.</a:t>
            </a:r>
          </a:p>
          <a:p>
            <a:r>
              <a:rPr lang="ru-RU" sz="1400" dirty="0" smtClean="0"/>
              <a:t>Иммунную </a:t>
            </a:r>
            <a:r>
              <a:rPr lang="ru-RU" sz="1400" dirty="0"/>
              <a:t>структуру населения определяют путем выборочной проверки взрослого работоспособного населения через 5 лет после вакцинации, а в дальнейшем через каждые 2 года. При выявлении уровня иммунной прослойки ниже 70% в </a:t>
            </a:r>
            <a:r>
              <a:rPr lang="ru-RU" sz="1400" dirty="0" err="1"/>
              <a:t>луго</a:t>
            </a:r>
            <a:r>
              <a:rPr lang="ru-RU" sz="1400" dirty="0"/>
              <a:t>-полевых очагах и ниже 90% в пойменно-болотных очагах проводится ревакцинация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9219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580112" y="260648"/>
            <a:ext cx="3563887" cy="3559381"/>
          </a:xfrm>
          <a:prstGeom prst="cloudCallout">
            <a:avLst>
              <a:gd name="adj1" fmla="val -86175"/>
              <a:gd name="adj2" fmla="val 4687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268760"/>
            <a:ext cx="3021225" cy="115470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3157084" y="260648"/>
            <a:ext cx="2601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Этиология</a:t>
            </a:r>
          </a:p>
        </p:txBody>
      </p:sp>
      <p:sp>
        <p:nvSpPr>
          <p:cNvPr id="16393" name="Text Box 16"/>
          <p:cNvSpPr txBox="1">
            <a:spLocks noChangeArrowheads="1"/>
          </p:cNvSpPr>
          <p:nvPr/>
        </p:nvSpPr>
        <p:spPr bwMode="auto">
          <a:xfrm>
            <a:off x="225177" y="1052736"/>
            <a:ext cx="8750300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638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Возбудитель –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Francisella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tularensis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мелкая </a:t>
            </a:r>
            <a:r>
              <a:rPr 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коккоподобная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неподвижная грамотрицательная палочка, растущая только на сложных питательных средах. Она устойчива в окружающей среде и до нескольких месяцев может сохраняться в воде, почве, сене, зерне, на шкурах животных, а также в молоке. В то же время она очень чувствительна к солнечному свету, ультрафиолетовым лучам, высокой температуре и действию дезинфицирующих средств. Основным фактором патогенности является эндотоксин.</a:t>
            </a:r>
          </a:p>
          <a:p>
            <a:pPr indent="20638" algn="just"/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6399" name="Picture 15" descr="Tularemia-una-enfermedad-infeccios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6" y="4292600"/>
            <a:ext cx="4387850" cy="240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pdictionary.com/bacteria/gnbac/tularen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5" y="4287611"/>
            <a:ext cx="4148734" cy="240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55929" y="620688"/>
            <a:ext cx="5978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haroni"/>
                <a:cs typeface="Arial" pitchFamily="34" charset="0"/>
              </a:rPr>
              <a:t>Эпидемиология: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21429" y="2204864"/>
            <a:ext cx="864096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SzPct val="101000"/>
              <a:buFont typeface="Wingdings" pitchFamily="2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Для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туляремии характерно множественность механизмов заражения и путей передачи возбудителя инфекции, практически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100%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ная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восприимчивость к ней людей, без различия пола и возраста, отсутствие передачи инфекции от человека к человеку. Заражение людей происходит в природных (или во вторичных синантропных) очагах этой инфекции.</a:t>
            </a:r>
          </a:p>
          <a:p>
            <a:pPr algn="just">
              <a:buClr>
                <a:srgbClr val="FF0000"/>
              </a:buClr>
              <a:buSzPct val="101000"/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Трансмиссивный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ru-RU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инокулятивный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механизм заражения человека осуществляется в результате укусов инфицированными кровососущими членистоногими (комарами, слепнями, клещами).</a:t>
            </a:r>
          </a:p>
          <a:p>
            <a:pPr algn="just">
              <a:buClr>
                <a:srgbClr val="FF0000"/>
              </a:buClr>
              <a:buSzPct val="101000"/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Контактный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через поврежденные и неповрежденные кожные и слизистые покровы при соприкосновении с больными или павшими грызунами и зайцами.</a:t>
            </a:r>
          </a:p>
          <a:p>
            <a:pPr algn="just">
              <a:buClr>
                <a:srgbClr val="FF0000"/>
              </a:buClr>
              <a:buSzPct val="101000"/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Алиментарный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при употреблении продуктов питания, сельскохозяйственных продуктов и воды (колодезной, горных ручьев и других открытых водоемов), контаминированных возбудителем туляремии от больных грызунов.</a:t>
            </a:r>
          </a:p>
          <a:p>
            <a:pPr algn="just">
              <a:buClr>
                <a:srgbClr val="FF0000"/>
              </a:buClr>
              <a:buSzPct val="101000"/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Аспирационный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при вдыхании воздушно-пылевого аэрозоля, образующегося при переработке зерна, перекладке сена, соломы, контаминированных возбудителем туляремии от больных грызунов.</a:t>
            </a:r>
          </a:p>
        </p:txBody>
      </p:sp>
      <p:pic>
        <p:nvPicPr>
          <p:cNvPr id="17413" name="Picture 5" descr="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751" y="5326904"/>
            <a:ext cx="2886638" cy="153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rusinfomed.ru/images/cache/000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6" y="260350"/>
            <a:ext cx="2887864" cy="196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1zoom.ru/big2/13/107692-melisen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37" y="5326905"/>
            <a:ext cx="2266651" cy="1417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icrk.ru/resources/7619-origina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6905"/>
            <a:ext cx="2952327" cy="1417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396779" y="852575"/>
            <a:ext cx="831850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проникновении возбудителя трансмиссивным путем в кожу, алиментарным или водным путем в миндалины или воздушно-пылевым в легкие или на конъюнктиву возбудитель размножается в месте входных ворот, вызывая некротически-воспалительную реакцию с развитием, соответственно, на коже – язвы, на миндалинах – некротической ангины, в легких – очаговой некротической пневмонии, на конъюнктиве – конъюнктивита.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25"/>
          <p:cNvSpPr txBox="1">
            <a:spLocks noChangeArrowheads="1"/>
          </p:cNvSpPr>
          <p:nvPr/>
        </p:nvSpPr>
        <p:spPr bwMode="auto">
          <a:xfrm>
            <a:off x="428625" y="142875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Патогенез</a:t>
            </a:r>
          </a:p>
        </p:txBody>
      </p:sp>
      <p:pic>
        <p:nvPicPr>
          <p:cNvPr id="5122" name="Picture 2" descr="http://de.academic.ru/pictures/dewiki/84/Tularemia_le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3" y="3140968"/>
            <a:ext cx="4680520" cy="3277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1619672" y="6446026"/>
            <a:ext cx="1152128" cy="28803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Язва кожи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herbalist.ru/upfiles/subject/363214001331445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38" y="3140968"/>
            <a:ext cx="3864258" cy="3277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6300192" y="6237991"/>
            <a:ext cx="1975984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Некротическая ангина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48681"/>
            <a:ext cx="8424936" cy="316835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связи с незавершенным фагоцитозом в лимфоузлах возбудитель размножается, вызывая местный воспалительный процесс с формированием первичного бубона. В ряде случаев возбудитель преодолевает лимфатический барьер и распространяется гематогенно, вызывая поражение других групп лимфоузлов и формирование вторичных бубонов, а также поражение внутренних органов. Гибель возбудителя и освобождение эндотоксина приводит к развитию интоксикации. Существенную роль в развитии болезни играет специфическая сенсибилизация организма. </a:t>
            </a:r>
          </a:p>
          <a:p>
            <a:pPr marL="0" indent="0"/>
            <a:endParaRPr lang="ru-RU" sz="2400" dirty="0"/>
          </a:p>
        </p:txBody>
      </p:sp>
      <p:pic>
        <p:nvPicPr>
          <p:cNvPr id="6146" name="Picture 2" descr="http://www.meddr.ru/pics/2092_174526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53036"/>
            <a:ext cx="237626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calencyclopedia.ru/cache/multithumb_thumbs/b.220.250.16777215.0...images.stories.56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23835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Классификация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/>
              <a:t>(</a:t>
            </a:r>
            <a:r>
              <a:rPr lang="ru-RU" sz="3100" dirty="0" smtClean="0"/>
              <a:t>по локализации первичных поражений)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5279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клинические формы туляремии</a:t>
            </a:r>
            <a:r>
              <a:rPr lang="ru-RU" dirty="0"/>
              <a:t>: </a:t>
            </a:r>
            <a:r>
              <a:rPr lang="ru-RU" dirty="0" err="1"/>
              <a:t>ульцерогландулярную</a:t>
            </a:r>
            <a:r>
              <a:rPr lang="ru-RU" dirty="0"/>
              <a:t> (язвенно-бубонную), </a:t>
            </a:r>
            <a:r>
              <a:rPr lang="ru-RU" dirty="0" err="1"/>
              <a:t>гландулярную</a:t>
            </a:r>
            <a:r>
              <a:rPr lang="ru-RU" dirty="0"/>
              <a:t> (бубонную), офтальмическую (</a:t>
            </a:r>
            <a:r>
              <a:rPr lang="ru-RU" dirty="0" err="1"/>
              <a:t>глазно</a:t>
            </a:r>
            <a:r>
              <a:rPr lang="ru-RU" dirty="0"/>
              <a:t>-бубонную), легочную, абдоминальную (желудочно-кишечную), </a:t>
            </a:r>
            <a:r>
              <a:rPr lang="ru-RU" dirty="0" err="1"/>
              <a:t>генерализованную</a:t>
            </a:r>
            <a:r>
              <a:rPr lang="ru-RU" dirty="0"/>
              <a:t>, другие формы туляремии (ангинозно-бубонная).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1560" y="704850"/>
            <a:ext cx="8229600" cy="207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CC0000"/>
                </a:solidFill>
              </a:rPr>
              <a:t> </a:t>
            </a:r>
          </a:p>
          <a:p>
            <a:pPr algn="ctr"/>
            <a:endParaRPr lang="ru-RU" sz="1800" dirty="0">
              <a:solidFill>
                <a:srgbClr val="CC0000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(СП 3.1.7.2642-10)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3.nnm.ru/8/2/e/8/3/fb19bdcc93eecdc1a13e31c834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" y="1"/>
            <a:ext cx="9127637" cy="666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3262313" y="476250"/>
            <a:ext cx="2495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Клиника</a:t>
            </a:r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61144" y="1238250"/>
            <a:ext cx="8497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Инкубационный период от нескольких часов до 3 недель, чаще 3-7 дней. Вне зависимости от клинической формы болезнь начинается остро, с озноба, симптомов интоксикации. Температура тела в течение нескольких часов повышается до 38-40 град. И в дальнейшем приобретает ремитирующий характер. Постоянны сильная головная боль, миалгии, слабость. Лицо гиперемировано, одутловатое, склеры и конъюнктива инъецированы, язык обложен. Через несколько дней после начала болезни увеличиваются печень и селезенка. В разгаре болезни при исследовании крови выявляют тенденцию к лейкопении, лимфоцитоз, умеренное увеличение СОЭ, а при нагноении бубонов возможен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нейтрофильный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лейкоцитоз со сдвигом влево. Продолжительность лихорадочного периода от 5-7 дней до 1 месяца и более.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318545" y="255984"/>
            <a:ext cx="8229600" cy="72310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Бубонная форма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гландулярная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155575" y="980728"/>
            <a:ext cx="4488433" cy="61926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Чаще всего формируются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аксиллярные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реже – паховые или шейные бубоны. На 2-3 день болезни в области формирующегося бубона появляется умеренная болезненность, в последующие дни пораженный лимфоузел постепенно увеличивается в размере, достигая от 2-3 до 10 см в диаметре, отчетливо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контурируется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кожа над ним не изменена. Чаще с конца 2-ой недели бубон начинает уменьшаться в размере и постепенно полностью рассасывается или уплотняется 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склерозируется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Заживление происходит медленно, с образованием рубца. Возможно формирование вторичных бубонов, размеры которых значительно меньше, они не нагнаиваются и полностью рассасываются.</a:t>
            </a:r>
          </a:p>
        </p:txBody>
      </p:sp>
      <p:sp>
        <p:nvSpPr>
          <p:cNvPr id="2" name="AutoShape 2" descr="http://imglink.ru/pictures/10-08-11/12602dacbf907b89eb17a5743dd361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imglink.ru/pictures/10-08-11/12602dacbf907b89eb17a5743dd3616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imglink.ru/pictures/10-08-11/12602dacbf907b89eb17a5743dd3616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imglink.ru/pictures/10-08-11/12602dacbf907b89eb17a5743dd3616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link.ru/pictures/10-08-11/12602dacbf907b89eb17a5743dd3616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C:\Users\Ринат\Desktop\12602dacbf907b89eb17a5743dd36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052736"/>
            <a:ext cx="4415099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1303</TotalTime>
  <Words>1765</Words>
  <Application>Microsoft Office PowerPoint</Application>
  <PresentationFormat>Экран (4:3)</PresentationFormat>
  <Paragraphs>78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Туляремия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 (по локализации первичных поражений)  </vt:lpstr>
      <vt:lpstr>Презентация PowerPoint</vt:lpstr>
      <vt:lpstr>Бубонная форма (гландулярная)</vt:lpstr>
      <vt:lpstr>Глазобубонная форма (офтальмическая)</vt:lpstr>
      <vt:lpstr>Ангинозно-бубонная форма</vt:lpstr>
      <vt:lpstr>Абдоминальная форма (желудочно-кишечная) </vt:lpstr>
      <vt:lpstr>Легочная форма</vt:lpstr>
      <vt:lpstr>Генерализованная форма</vt:lpstr>
      <vt:lpstr>Диагностика</vt:lpstr>
      <vt:lpstr>Дифференциальная диагностика</vt:lpstr>
      <vt:lpstr>Лечение</vt:lpstr>
      <vt:lpstr>Прогноз</vt:lpstr>
      <vt:lpstr>Неспецифическая профилактика  (СП 3.1.7.2642-10)</vt:lpstr>
      <vt:lpstr> Специфическая профилактика населения (СП 3.1.7.2642-10)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Дарина</dc:creator>
  <cp:lastModifiedBy>pk</cp:lastModifiedBy>
  <cp:revision>52</cp:revision>
  <dcterms:created xsi:type="dcterms:W3CDTF">2009-12-12T20:11:25Z</dcterms:created>
  <dcterms:modified xsi:type="dcterms:W3CDTF">2017-10-30T10:43:28Z</dcterms:modified>
</cp:coreProperties>
</file>