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71" r:id="rId5"/>
    <p:sldId id="258" r:id="rId6"/>
    <p:sldId id="268" r:id="rId7"/>
    <p:sldId id="285" r:id="rId8"/>
    <p:sldId id="273" r:id="rId9"/>
    <p:sldId id="274" r:id="rId10"/>
    <p:sldId id="275" r:id="rId11"/>
    <p:sldId id="260" r:id="rId12"/>
    <p:sldId id="276" r:id="rId13"/>
    <p:sldId id="278" r:id="rId14"/>
    <p:sldId id="277" r:id="rId15"/>
    <p:sldId id="282" r:id="rId16"/>
    <p:sldId id="261" r:id="rId17"/>
    <p:sldId id="279" r:id="rId18"/>
    <p:sldId id="267" r:id="rId19"/>
    <p:sldId id="270" r:id="rId20"/>
    <p:sldId id="280" r:id="rId21"/>
    <p:sldId id="269" r:id="rId22"/>
    <p:sldId id="281" r:id="rId23"/>
    <p:sldId id="26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82D9-6DA5-4D92-A442-15CED90FA558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3C69-F2DF-42A2-A780-3E39B2952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4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E50C-7921-48FA-9F53-1C034318D6AB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9E96-39B2-410B-920A-64836189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3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785B-28CA-454C-9EC7-C20C7DC81E1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7664-40C3-4CAD-899E-43A7A9692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5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E5B8-E883-4D32-866E-B355BB690FD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94A2-D1DB-4383-B7AB-3093DF081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3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4F33-0C46-435C-A0EB-29E04D3F3A3B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9640-FC4B-4B95-ADE5-316255876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161-43DE-4206-9E2A-B228C863014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5FDC-E798-4671-9DE8-7F57C2913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8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170B-0421-47EA-A40D-7A5E8638743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07F6-4C28-45BC-8965-34CC78BE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41D0-87E5-46B2-A14C-6FC6E2140BD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B671-BB44-44C0-9B75-FC3ADEF11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5C44-1BEA-42CF-9E77-3F79CC50915F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9BE0-5E1A-4D14-905D-E3682F55C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F5BE-30CC-441A-805E-F940771D8F6C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EECF-9860-4BED-8AE0-FEFDA264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2A2B-5F8D-4A2D-9BCF-57A4D9FCAB6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6099-715F-4B6C-B050-42ACD430F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5605E-1634-4323-A226-FA21EAC6551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00BBD-E3AD-42F0-95A3-186E2F24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1\Documents\ОПИСТОРХОЗ\164139782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786058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ОПИСТОРХОЗ</a:t>
            </a:r>
          </a:p>
        </p:txBody>
      </p:sp>
      <p:sp>
        <p:nvSpPr>
          <p:cNvPr id="4" name="TextBox 3"/>
          <p:cNvSpPr txBox="1"/>
          <p:nvPr/>
        </p:nvSpPr>
        <p:spPr>
          <a:xfrm rot="20680384">
            <a:off x="28772" y="3595433"/>
            <a:ext cx="927302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Молчаливая                эпидемия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654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Пути заражения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401050" cy="1071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при снятии пробы </a:t>
            </a:r>
            <a:r>
              <a:rPr lang="ru-RU" sz="2800" dirty="0" smtClean="0">
                <a:solidFill>
                  <a:srgbClr val="002060"/>
                </a:solidFill>
              </a:rPr>
              <a:t>во время приготовления рыбных блюд.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     </a:t>
            </a:r>
            <a:endParaRPr lang="ru-RU" sz="2800" dirty="0"/>
          </a:p>
        </p:txBody>
      </p:sp>
      <p:pic>
        <p:nvPicPr>
          <p:cNvPr id="11268" name="Picture 2" descr="C:\Users\comp1\Documents\ОПИСТОРХОЗ\d1baa54d385a3c685e655e636c57ba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5572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5063" y="2500313"/>
            <a:ext cx="2714625" cy="42465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Через воду заразиться описторхозом нельзя, так как гельминт проходит сложный жизненный цикл.</a:t>
            </a:r>
            <a:endParaRPr lang="ru-RU" sz="2800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comp1\Documents\ОПИСТОРХОЗ\p026_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45268" r="50594" b="33836"/>
          <a:stretch>
            <a:fillRect/>
          </a:stretch>
        </p:blipFill>
        <p:spPr bwMode="auto">
          <a:xfrm>
            <a:off x="2071688" y="5500688"/>
            <a:ext cx="42338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Жизненный цикл </a:t>
            </a:r>
            <a:r>
              <a:rPr lang="ru-RU" b="1" dirty="0" err="1" smtClean="0">
                <a:solidFill>
                  <a:srgbClr val="00B050"/>
                </a:solidFill>
              </a:rPr>
              <a:t>описторхиса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75"/>
            <a:ext cx="8929688" cy="25717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жизненном цикле участвуют </a:t>
            </a:r>
            <a:r>
              <a:rPr lang="ru-RU" b="1" dirty="0" smtClean="0">
                <a:solidFill>
                  <a:srgbClr val="C00000"/>
                </a:solidFill>
              </a:rPr>
              <a:t>окончательный хозяин </a:t>
            </a:r>
            <a:r>
              <a:rPr lang="ru-RU" b="1" dirty="0" smtClean="0">
                <a:solidFill>
                  <a:srgbClr val="002060"/>
                </a:solidFill>
              </a:rPr>
              <a:t>человек, домашние животные (кошка, собака, свинья), дикие животные (лисица, песец, соболь, бобер, енот, ласка, барсук, бурундук, заяц, волк, бурый медведь и др.) и </a:t>
            </a:r>
            <a:r>
              <a:rPr lang="ru-RU" b="1" dirty="0" smtClean="0">
                <a:solidFill>
                  <a:srgbClr val="C00000"/>
                </a:solidFill>
              </a:rPr>
              <a:t>два промежуточных хозяина </a:t>
            </a:r>
            <a:r>
              <a:rPr lang="ru-RU" b="1" dirty="0" smtClean="0">
                <a:solidFill>
                  <a:srgbClr val="002060"/>
                </a:solidFill>
              </a:rPr>
              <a:t>(улитка и рыба). </a:t>
            </a:r>
          </a:p>
        </p:txBody>
      </p:sp>
      <p:pic>
        <p:nvPicPr>
          <p:cNvPr id="5123" name="Picture 3" descr="C:\Users\comp1\Documents\Интерн. рамки, рисунки - ЗОЖ, зубы, глаза, курение\трихенеллёз\0_2578f_aca888a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7" y="3372395"/>
            <a:ext cx="28606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comp1\Documents\Интерн. рамки, рисунки - ЗОЖ, зубы, глаза, курение\трихенеллёз\44269678_e5b5aa21ea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7813" r="18359"/>
          <a:stretch>
            <a:fillRect/>
          </a:stretch>
        </p:blipFill>
        <p:spPr bwMode="auto">
          <a:xfrm>
            <a:off x="6643688" y="3500438"/>
            <a:ext cx="22844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comp1\Documents\ОПИСТОРХОЗ\opistorhoz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4" t="40260" r="10435" b="39091"/>
          <a:stretch>
            <a:fillRect/>
          </a:stretch>
        </p:blipFill>
        <p:spPr bwMode="auto">
          <a:xfrm>
            <a:off x="4643438" y="5429250"/>
            <a:ext cx="10715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comp1\Documents\ОПИСТОРХОЗ\opistorhoz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1819" r="54688" b="60454"/>
          <a:stretch>
            <a:fillRect/>
          </a:stretch>
        </p:blipFill>
        <p:spPr bwMode="auto">
          <a:xfrm>
            <a:off x="214313" y="5429250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comp1\Documents\ОПИСТОРХОЗ\голавл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4883" r="6876" b="14883"/>
          <a:stretch>
            <a:fillRect/>
          </a:stretch>
        </p:blipFill>
        <p:spPr bwMode="auto">
          <a:xfrm>
            <a:off x="3286125" y="6143625"/>
            <a:ext cx="1571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500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>Цикл развития описторхоза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642938"/>
            <a:ext cx="8858250" cy="6000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</a:rPr>
              <a:t>Яйцо с фекалиями человека или животных попадает в воду. Его заглатывает улитка </a:t>
            </a:r>
            <a:r>
              <a:rPr lang="ru-RU" b="1" dirty="0" err="1" smtClean="0">
                <a:solidFill>
                  <a:srgbClr val="002060"/>
                </a:solidFill>
              </a:rPr>
              <a:t>битиния</a:t>
            </a:r>
            <a:r>
              <a:rPr lang="ru-RU" b="1" dirty="0" smtClean="0">
                <a:solidFill>
                  <a:srgbClr val="002060"/>
                </a:solidFill>
              </a:rPr>
              <a:t>. В кишечнике </a:t>
            </a:r>
            <a:r>
              <a:rPr lang="ru-RU" b="1" dirty="0" err="1" smtClean="0">
                <a:solidFill>
                  <a:srgbClr val="002060"/>
                </a:solidFill>
              </a:rPr>
              <a:t>битинии</a:t>
            </a:r>
            <a:r>
              <a:rPr lang="ru-RU" b="1" dirty="0" smtClean="0">
                <a:solidFill>
                  <a:srgbClr val="002060"/>
                </a:solidFill>
              </a:rPr>
              <a:t> из яйца вылупляется личинка, которая пробуравливает стенку кишечника и попадает в полость тела, где происходит несколько стадий развития. Личинка сбрасывает реснички, растет, вытягиваясь в </a:t>
            </a:r>
            <a:r>
              <a:rPr lang="ru-RU" b="1" dirty="0" err="1" smtClean="0">
                <a:solidFill>
                  <a:srgbClr val="002060"/>
                </a:solidFill>
              </a:rPr>
              <a:t>мешковидную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спороцисту</a:t>
            </a:r>
            <a:r>
              <a:rPr lang="ru-RU" b="1" dirty="0" smtClean="0">
                <a:solidFill>
                  <a:srgbClr val="002060"/>
                </a:solidFill>
              </a:rPr>
              <a:t>. В </a:t>
            </a:r>
            <a:r>
              <a:rPr lang="ru-RU" b="1" dirty="0" err="1" smtClean="0">
                <a:solidFill>
                  <a:srgbClr val="002060"/>
                </a:solidFill>
              </a:rPr>
              <a:t>спороцисте</a:t>
            </a:r>
            <a:r>
              <a:rPr lang="ru-RU" b="1" dirty="0" smtClean="0">
                <a:solidFill>
                  <a:srgbClr val="002060"/>
                </a:solidFill>
              </a:rPr>
              <a:t> образуется большое количество (более 100) новых личинок </a:t>
            </a:r>
            <a:r>
              <a:rPr lang="ru-RU" b="1" dirty="0" err="1" smtClean="0">
                <a:solidFill>
                  <a:srgbClr val="002060"/>
                </a:solidFill>
              </a:rPr>
              <a:t>редий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Редии</a:t>
            </a:r>
            <a:r>
              <a:rPr lang="ru-RU" b="1" dirty="0" smtClean="0">
                <a:solidFill>
                  <a:srgbClr val="002060"/>
                </a:solidFill>
              </a:rPr>
              <a:t> передвигаются в печень </a:t>
            </a:r>
            <a:r>
              <a:rPr lang="ru-RU" b="1" dirty="0" err="1" smtClean="0">
                <a:solidFill>
                  <a:srgbClr val="002060"/>
                </a:solidFill>
              </a:rPr>
              <a:t>битинии</a:t>
            </a:r>
            <a:r>
              <a:rPr lang="ru-RU" b="1" dirty="0" smtClean="0">
                <a:solidFill>
                  <a:srgbClr val="002060"/>
                </a:solidFill>
              </a:rPr>
              <a:t>, где дают новое поколение личинок - </a:t>
            </a:r>
            <a:r>
              <a:rPr lang="ru-RU" b="1" dirty="0" err="1" smtClean="0">
                <a:solidFill>
                  <a:srgbClr val="002060"/>
                </a:solidFill>
              </a:rPr>
              <a:t>церкарий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Церкарии</a:t>
            </a:r>
            <a:r>
              <a:rPr lang="ru-RU" b="1" dirty="0" smtClean="0">
                <a:solidFill>
                  <a:srgbClr val="002060"/>
                </a:solidFill>
              </a:rPr>
              <a:t> через два месяца после проглатывания улиткой яиц описторхоза выходят из ее тела. Свободно плавая в воде, они нападают на проплывающую мимо рыбу, прилипают к ней, </a:t>
            </a:r>
            <a:r>
              <a:rPr lang="ru-RU" b="1" dirty="0" err="1" smtClean="0">
                <a:solidFill>
                  <a:srgbClr val="002060"/>
                </a:solidFill>
              </a:rPr>
              <a:t>вбуравливаются</a:t>
            </a:r>
            <a:r>
              <a:rPr lang="ru-RU" b="1" dirty="0" smtClean="0">
                <a:solidFill>
                  <a:srgbClr val="002060"/>
                </a:solidFill>
              </a:rPr>
              <a:t> в ее толщу, где окружаются толстостенной оболочкой (цистой). Личинка через 1-1,5 месяца становиться зрелой, способной вызывать заражение человека или млекопитающих животных. 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Заражение человека и животных описторхозом происходит через рыбу, содержащую личинки гельминта.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mp1\Documents\ОПИСТОРХОЗ\p026_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7235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Цикл развития описторхоза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Рисунок 4" descr="C:\Users\comp1\Documents\ОПИСТОРХОЗ\238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>
            <a:fillRect/>
          </a:stretch>
        </p:blipFill>
        <p:spPr bwMode="auto">
          <a:xfrm>
            <a:off x="571500" y="785813"/>
            <a:ext cx="564356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375" y="2143125"/>
            <a:ext cx="2500313" cy="2616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Описторх;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Яйцо;  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Мирацидий;</a:t>
            </a:r>
          </a:p>
          <a:p>
            <a:pPr marL="342900" indent="-342900"/>
            <a:r>
              <a:rPr lang="ru-RU" sz="2400">
                <a:solidFill>
                  <a:srgbClr val="002060"/>
                </a:solidFill>
                <a:latin typeface="Arial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ru-RU" sz="2400" b="1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 Редия;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  <a:p>
            <a:pPr marL="342900" indent="-342900" eaLnBrk="0" hangingPunct="0"/>
            <a:r>
              <a:rPr lang="ru-RU" sz="2400" b="1">
                <a:solidFill>
                  <a:srgbClr val="002060"/>
                </a:solidFill>
                <a:cs typeface="Arial" charset="0"/>
              </a:rPr>
              <a:t>5. Церкарий;</a:t>
            </a:r>
            <a:endParaRPr lang="ru-RU" sz="2400" b="1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6. Улитка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endParaRPr lang="ru-RU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3500438" y="6429375"/>
            <a:ext cx="37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6429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Патогенез (что происходит?) при Описторхозе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1000125"/>
            <a:ext cx="4857750" cy="5715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rgbClr val="002060"/>
                </a:solidFill>
              </a:rPr>
              <a:t>Попав в организм человека в стадии личинки, возбудитель проходит в нем фазу созревания до половозрелой особи, а затем многие годы обитает в печеночных, желчных протоках, желчном пузыре и поджелудочной железе.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rgbClr val="002060"/>
                </a:solidFill>
              </a:rPr>
              <a:t>Печень при описторхозе частично атрофируется, в ней разрастается соединительная ткань. Желчные протоки деформированы, воспалены и утолщены.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rgbClr val="7030A0"/>
                </a:solidFill>
              </a:rPr>
              <a:t>Опасным последствием описторхоза являются цирроз печени, рак поджелудочной железы и печени.</a:t>
            </a:r>
            <a:endParaRPr lang="ru-RU" sz="38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8" name="Picture 3" descr="C:\Users\comp1\Documents\ОПИСТОРХОЗ\full_gepa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143125"/>
            <a:ext cx="36099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6429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Описторхоз - симптомы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85813"/>
            <a:ext cx="5143500" cy="60721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Первые симптомы появляются через 2 – 4 недели после заражения паразитами.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Острая форма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Лихорадка, крапивница, ломота в мышцах и суставах. Позднее возникают болезненные ощущения под ложечкой, увеличивается печень. Также характерна изжога, рвота, частый жидкий стул, снижение аппетита. Возможны симптомы воспаления лёгких, которые носят аллергический характер и напоминают астматический бронхит.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175" name="Picture 7" descr="C:\Users\comp1\Documents\Интерн. рамки, рисунки - ЗОЖ, зубы, глаза, курение\Сальмонеллёз\5a66dcc0-7ed1-4ceb-b372-7f80688a8d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785813"/>
            <a:ext cx="19954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comp1\Documents\ОПИСТОРХОЗ\allergiya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296988"/>
            <a:ext cx="20002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comp1\Documents\Интерн. рамки, рисунки - ЗОЖ, зубы, глаза, курение\Сальмонеллёз\lekarstvo_pri_pankreat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786313"/>
            <a:ext cx="25177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comp1\Documents\ОПИСТОРХОЗ\article1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/>
          <a:stretch>
            <a:fillRect/>
          </a:stretch>
        </p:blipFill>
        <p:spPr bwMode="auto">
          <a:xfrm>
            <a:off x="5429250" y="2928938"/>
            <a:ext cx="19192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6429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Описторхоз - симптомы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000125"/>
            <a:ext cx="4857750" cy="571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Хроническая форма</a:t>
            </a:r>
            <a:r>
              <a:rPr lang="ru-RU" sz="3800" dirty="0" smtClean="0">
                <a:solidFill>
                  <a:srgbClr val="002060"/>
                </a:solidFill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rgbClr val="002060"/>
                </a:solidFill>
              </a:rPr>
              <a:t>Постепенно температура становится нормальной, состояние больного улучшается, однако болезнь остается, она переходит в позднюю, хроническую стадию. Больные жалуются на снижение аппетита, изжогу, тошноту, рвоту, вздутие живота, стул остается неустойчивый.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rgbClr val="002060"/>
                </a:solidFill>
              </a:rPr>
              <a:t>Беспокоят тяжесть, периодически возникающие боли в желудке, правом подреберье. Возможны разнообразные кожные проявления на лице – угревая сыпь, себорея.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 descr="C:\Users\comp1\Documents\ОПИСТОРХОЗ\9928.opistarho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071563"/>
            <a:ext cx="3429000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comp1\Pictures\ГИГИЕНА ДЕВУШКИ\ОПАСНО ПРИ БЕРЕМЕННОСТИ ПОЯВЛЕНИЕ ГНОЙНИЧКОВ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929063"/>
            <a:ext cx="3363912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50300" cy="72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Профилактика заражения описторхозом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929188" cy="4286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Постоянное и строгое соблюдение правил обработки рыбы в домашних условиях,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соблюдение правил личной гигиены: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Варить рыбу (уху) не менее </a:t>
            </a:r>
            <a:r>
              <a:rPr lang="ru-RU" b="1" dirty="0" smtClean="0">
                <a:solidFill>
                  <a:srgbClr val="002060"/>
                </a:solidFill>
              </a:rPr>
              <a:t>20 мин</a:t>
            </a:r>
            <a:r>
              <a:rPr lang="ru-RU" dirty="0" smtClean="0">
                <a:solidFill>
                  <a:srgbClr val="002060"/>
                </a:solidFill>
              </a:rPr>
              <a:t>ут от начала кипения, мелкими кусками;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жарить - в пластованном виде 20 - 25 минут мелкими кусками под слоем жира и обязательно под крышкой.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60" name="Picture 1" descr="C:\Users\comp1\Documents\ОПИСТОРХОЗ\10781_1030_6146365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857625"/>
            <a:ext cx="321468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comp1\Documents\ОПИСТОРХОЗ\.б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572125"/>
            <a:ext cx="16652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comp1\Documents\ОПИСТОРХОЗ\805f74a81d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572129"/>
            <a:ext cx="1714495" cy="1285871"/>
          </a:xfrm>
          <a:prstGeom prst="ellipse">
            <a:avLst/>
          </a:prstGeom>
          <a:noFill/>
        </p:spPr>
      </p:pic>
      <p:pic>
        <p:nvPicPr>
          <p:cNvPr id="8" name="Picture 2" descr="C:\Users\comp1\Documents\ОПИСТОРХОЗ\1299786160_1246518291_ayh2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143000"/>
            <a:ext cx="3381375" cy="253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642938" y="5786438"/>
            <a:ext cx="2000250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71500" y="5857875"/>
            <a:ext cx="1928813" cy="714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51887" cy="6207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Профилактика заражения описторхозом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908050"/>
            <a:ext cx="4857750" cy="5592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Солить непотрошёную мелкую рыбу не менее </a:t>
            </a:r>
            <a:r>
              <a:rPr lang="ru-RU" b="1" dirty="0" smtClean="0">
                <a:solidFill>
                  <a:srgbClr val="C00000"/>
                </a:solidFill>
              </a:rPr>
              <a:t>14</a:t>
            </a:r>
            <a:r>
              <a:rPr lang="ru-RU" b="1" dirty="0" smtClean="0">
                <a:solidFill>
                  <a:srgbClr val="002060"/>
                </a:solidFill>
              </a:rPr>
              <a:t> дней, крупную (вес 150,0-170,0) – не менее </a:t>
            </a:r>
            <a:r>
              <a:rPr lang="ru-RU" b="1" dirty="0" smtClean="0">
                <a:solidFill>
                  <a:srgbClr val="C00000"/>
                </a:solidFill>
              </a:rPr>
              <a:t>21</a:t>
            </a:r>
            <a:r>
              <a:rPr lang="ru-RU" b="1" dirty="0" smtClean="0">
                <a:solidFill>
                  <a:srgbClr val="002060"/>
                </a:solidFill>
              </a:rPr>
              <a:t> суток. Количество соли берётся из расчёта </a:t>
            </a:r>
            <a:r>
              <a:rPr lang="ru-RU" b="1" dirty="0" smtClean="0">
                <a:solidFill>
                  <a:srgbClr val="C00000"/>
                </a:solidFill>
              </a:rPr>
              <a:t>2 кг на 10 кг </a:t>
            </a:r>
            <a:r>
              <a:rPr lang="ru-RU" b="1" dirty="0" smtClean="0">
                <a:solidFill>
                  <a:srgbClr val="002060"/>
                </a:solidFill>
              </a:rPr>
              <a:t>рыбы. Посол рыбы проводить при температуре +16 - +20°С. После отмочки рыбу можно вялить.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Горячее копчение после посола обезвреживает рыбу. В рыбе горячего копчения и рыбных консервах жизнеспособных </a:t>
            </a:r>
            <a:r>
              <a:rPr lang="ru-RU" b="1" dirty="0" err="1" smtClean="0">
                <a:solidFill>
                  <a:srgbClr val="002060"/>
                </a:solidFill>
              </a:rPr>
              <a:t>метацеркариев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не содержится.</a:t>
            </a:r>
          </a:p>
        </p:txBody>
      </p:sp>
      <p:pic>
        <p:nvPicPr>
          <p:cNvPr id="4097" name="Picture 1" descr="C:\Users\comp1\Documents\ОПИСТОРХОЗ\114371maxim.jpg"/>
          <p:cNvPicPr>
            <a:picLocks noChangeAspect="1" noChangeArrowheads="1"/>
          </p:cNvPicPr>
          <p:nvPr/>
        </p:nvPicPr>
        <p:blipFill>
          <a:blip r:embed="rId2"/>
          <a:srcRect l="8824" r="8823"/>
          <a:stretch>
            <a:fillRect/>
          </a:stretch>
        </p:blipFill>
        <p:spPr bwMode="auto">
          <a:xfrm>
            <a:off x="5276198" y="1508745"/>
            <a:ext cx="3714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86375" y="6500813"/>
            <a:ext cx="1851025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15888"/>
            <a:ext cx="4857750" cy="81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 п и с т о р х о з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00188" y="1125538"/>
            <a:ext cx="5572125" cy="48752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Описторхоз – это </a:t>
            </a:r>
            <a:r>
              <a:rPr lang="ru-RU" dirty="0">
                <a:solidFill>
                  <a:srgbClr val="002060"/>
                </a:solidFill>
              </a:rPr>
              <a:t>глистное заболевание </a:t>
            </a: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преимущественным поражением желчевыводящих протоков, поджелудочной железы, желчного пузыря. </a:t>
            </a:r>
            <a:r>
              <a:rPr lang="ru-RU" dirty="0" smtClean="0">
                <a:solidFill>
                  <a:srgbClr val="002060"/>
                </a:solidFill>
              </a:rPr>
              <a:t>Характеризуется длительным течением, протекает с частыми обострениями и способствует возникновению рака печени и поджелудочной железы. </a:t>
            </a:r>
            <a:endParaRPr lang="ru-RU" dirty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6" name="Picture 2" descr="C:\Users\Public\Pictures\ОПИСТОРХОЗ\opistorhoz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Содержимое 6" descr="C:\Users\comp1\Documents\ОПИСТОРХОЗ\75254228.png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r="35280"/>
          <a:stretch>
            <a:fillRect/>
          </a:stretch>
        </p:blipFill>
        <p:spPr>
          <a:xfrm>
            <a:off x="7286625" y="1571625"/>
            <a:ext cx="1571625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Профилактика заражения описторхозом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0" cy="4972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Разделочные доски  ножи, посуду после обработки рыбы нужно обязательно вымыть с мылом и ошпарить кипятком.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Picture 5" descr="C:\Users\Public\Pictures\ОПИСТОРХОЗ\8x200 po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139">
            <a:off x="5815013" y="5259388"/>
            <a:ext cx="19558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Содержимое 4" descr="C:\Users\comp1\Documents\ОПИСТОРХОЗ\77256279_48030084_100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3247" b="12598"/>
          <a:stretch>
            <a:fillRect/>
          </a:stretch>
        </p:blipFill>
        <p:spPr bwMode="auto">
          <a:xfrm>
            <a:off x="1285875" y="5000625"/>
            <a:ext cx="29527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C:\Users\comp1\Documents\ОПИСТОРХОЗ\myitye_posud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7523" b="6055"/>
          <a:stretch>
            <a:fillRect/>
          </a:stretch>
        </p:blipFill>
        <p:spPr bwMode="auto">
          <a:xfrm>
            <a:off x="5000625" y="1000125"/>
            <a:ext cx="301783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ublic\Pictures\ОПИСТОРХОЗ\water_103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 l="-3992" t="-15384"/>
          <a:stretch>
            <a:fillRect/>
          </a:stretch>
        </p:blipFill>
        <p:spPr bwMode="auto">
          <a:xfrm rot="21004302" flipH="1">
            <a:off x="7103494" y="3390194"/>
            <a:ext cx="2038003" cy="2155069"/>
          </a:xfrm>
          <a:prstGeom prst="ellipse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214313"/>
            <a:ext cx="4229100" cy="5000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рекомендуем: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000125"/>
            <a:ext cx="4071938" cy="52149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Замораживание в льдосолевой смеси т.к. </a:t>
            </a:r>
            <a:r>
              <a:rPr lang="ru-RU" sz="3200" dirty="0" err="1" smtClean="0">
                <a:solidFill>
                  <a:srgbClr val="002060"/>
                </a:solidFill>
              </a:rPr>
              <a:t>метацеркарии</a:t>
            </a:r>
            <a:r>
              <a:rPr lang="ru-RU" sz="3200" dirty="0" smtClean="0">
                <a:solidFill>
                  <a:srgbClr val="002060"/>
                </a:solidFill>
              </a:rPr>
              <a:t> сохраняются                            в рыбе живыми до                2 - 4 недель.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Солить и вялить язя в домашних условиях.</a:t>
            </a:r>
          </a:p>
        </p:txBody>
      </p:sp>
      <p:pic>
        <p:nvPicPr>
          <p:cNvPr id="3073" name="Picture 1" descr="C:\Users\comp1\Documents\ОПИСТОРХОЗ\9969ced481decbb729ba7c5368ab72ac0d40d36f_66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684713" y="1071563"/>
            <a:ext cx="4156075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4643438" cy="857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рекомендуем: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600200"/>
            <a:ext cx="4429125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Заниматься самолечением, поскольку </a:t>
            </a:r>
            <a:r>
              <a:rPr lang="ru-RU" b="1" dirty="0" smtClean="0">
                <a:solidFill>
                  <a:srgbClr val="002060"/>
                </a:solidFill>
              </a:rPr>
              <a:t>положительного эффекта от применения народных средств</a:t>
            </a:r>
            <a:r>
              <a:rPr lang="ru-RU" dirty="0" smtClean="0">
                <a:solidFill>
                  <a:srgbClr val="002060"/>
                </a:solidFill>
              </a:rPr>
              <a:t> (дёготь, кора осины, тройной одеколон и пр.) </a:t>
            </a:r>
            <a:r>
              <a:rPr lang="ru-RU" b="1" dirty="0" smtClean="0">
                <a:solidFill>
                  <a:srgbClr val="002060"/>
                </a:solidFill>
              </a:rPr>
              <a:t>не отмечается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3556" name="Picture 2" descr="C:\Users\Public\Pictures\ОПИСТОРХОЗ\f03537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30003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Users\Public\Pictures\ОПИСТОРХОЗ\health-beauty-beauty-appearance-cosmetics-1.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4" t="848" r="23331" b="7208"/>
          <a:stretch>
            <a:fillRect/>
          </a:stretch>
        </p:blipFill>
        <p:spPr bwMode="auto">
          <a:xfrm>
            <a:off x="6072188" y="3571875"/>
            <a:ext cx="1857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500688" y="0"/>
            <a:ext cx="3500437" cy="3440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72125" y="0"/>
            <a:ext cx="3429000" cy="3429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250657" y="4107656"/>
            <a:ext cx="3429000" cy="20716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322094" y="4179094"/>
            <a:ext cx="3429000" cy="1928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p1\Documents\ОПИСТОРХОЗ\Карась-3-фраг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b="10088"/>
          <a:stretch>
            <a:fillRect/>
          </a:stretch>
        </p:blipFill>
        <p:spPr bwMode="auto">
          <a:xfrm>
            <a:off x="614363" y="1714500"/>
            <a:ext cx="794543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285729"/>
            <a:ext cx="8286808" cy="1323439"/>
          </a:xfrm>
          <a:prstGeom prst="rect">
            <a:avLst/>
          </a:prstGeom>
        </p:spPr>
        <p:txBody>
          <a:bodyPr>
            <a:prstTxWarp prst="textDeflateIn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latin typeface="+mn-lt"/>
                <a:cs typeface="+mn-cs"/>
              </a:rPr>
              <a:t>Помните!!! Описторхоз легче предупредить, чем лечить!</a:t>
            </a:r>
            <a:endParaRPr lang="ru-RU" sz="4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472487" cy="857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 </a:t>
            </a:r>
            <a:r>
              <a:rPr lang="ru-RU" b="1" dirty="0" err="1" smtClean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 и с т о </a:t>
            </a:r>
            <a:r>
              <a:rPr lang="ru-RU" b="1" dirty="0" err="1" smtClean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4572000" cy="53578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Возбудителем является паразит </a:t>
            </a:r>
            <a:r>
              <a:rPr lang="ru-RU" sz="2400" b="1" dirty="0" err="1" smtClean="0">
                <a:solidFill>
                  <a:srgbClr val="002060"/>
                </a:solidFill>
              </a:rPr>
              <a:t>описторх</a:t>
            </a:r>
            <a:r>
              <a:rPr lang="ru-RU" sz="2400" b="1" dirty="0" smtClean="0">
                <a:solidFill>
                  <a:srgbClr val="002060"/>
                </a:solidFill>
              </a:rPr>
              <a:t> (кошачья сибирская двуустка), ротовая полость которого снабжена присосками.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Гельминт представляет собой достаточно крупную плоскую трематоду листообразной формы, длиной 8 – 20 мм, шириной 1 – 3 мм. Количество паразитов достигает 40 тысяч. В организме людей паразиты могут жить  более 25 лет.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026" name="Picture 2" descr="C:\Users\comp1\Documents\ОПИСТОРХОЗ\253.jpg"/>
          <p:cNvPicPr>
            <a:picLocks noChangeAspect="1" noChangeArrowheads="1"/>
          </p:cNvPicPr>
          <p:nvPr/>
        </p:nvPicPr>
        <p:blipFill>
          <a:blip r:embed="rId2"/>
          <a:srcRect t="11090" b="12234"/>
          <a:stretch>
            <a:fillRect/>
          </a:stretch>
        </p:blipFill>
        <p:spPr bwMode="auto">
          <a:xfrm>
            <a:off x="5000625" y="1357313"/>
            <a:ext cx="38496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 </a:t>
            </a:r>
            <a:r>
              <a:rPr lang="ru-RU" b="1" dirty="0" err="1" smtClean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 и с т о </a:t>
            </a:r>
            <a:r>
              <a:rPr lang="ru-RU" b="1" dirty="0" err="1" smtClean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600200"/>
            <a:ext cx="45720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сутки одна особь выделяет до 900 яиц. Яйца мелкие, бледно-желтого цвета, по форме напоминают огуречное семя, плоской формы,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длина их от 0,023-0,034 мм. </a:t>
            </a:r>
            <a:endParaRPr lang="ru-RU" b="1" dirty="0"/>
          </a:p>
        </p:txBody>
      </p:sp>
      <p:pic>
        <p:nvPicPr>
          <p:cNvPr id="5124" name="Рисунок 4" descr="C:\Users\comp1\Documents\ОПИСТОРХОЗ\13079723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t="3545" r="25928" b="11436"/>
          <a:stretch>
            <a:fillRect/>
          </a:stretch>
        </p:blipFill>
        <p:spPr bwMode="auto">
          <a:xfrm>
            <a:off x="6286500" y="1643063"/>
            <a:ext cx="2000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072230" cy="500066"/>
          </a:xfrm>
          <a:ln>
            <a:miter lim="800000"/>
            <a:headEnd/>
            <a:tailEnd/>
          </a:ln>
        </p:spPr>
        <p:txBody>
          <a:bodyPr rtlCol="0">
            <a:prstTxWarp prst="textWave4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Носители паразитов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85813"/>
            <a:ext cx="4929187" cy="50720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rgbClr val="002060"/>
                </a:solidFill>
              </a:rPr>
              <a:t>Источником возникновения описторхоза являются зрелые особи </a:t>
            </a:r>
            <a:r>
              <a:rPr lang="ru-RU" sz="2600" dirty="0" err="1">
                <a:solidFill>
                  <a:srgbClr val="002060"/>
                </a:solidFill>
              </a:rPr>
              <a:t>описторхов</a:t>
            </a:r>
            <a:r>
              <a:rPr lang="ru-RU" sz="2600" dirty="0">
                <a:solidFill>
                  <a:srgbClr val="002060"/>
                </a:solidFill>
              </a:rPr>
              <a:t>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Носителями  </a:t>
            </a:r>
            <a:r>
              <a:rPr lang="ru-RU" sz="2600" dirty="0">
                <a:solidFill>
                  <a:srgbClr val="002060"/>
                </a:solidFill>
              </a:rPr>
              <a:t>паразитов  </a:t>
            </a:r>
            <a:r>
              <a:rPr lang="ru-RU" sz="2600" dirty="0" smtClean="0">
                <a:solidFill>
                  <a:srgbClr val="002060"/>
                </a:solidFill>
              </a:rPr>
              <a:t>является рыба </a:t>
            </a:r>
            <a:r>
              <a:rPr lang="ru-RU" sz="2600" dirty="0">
                <a:solidFill>
                  <a:srgbClr val="002060"/>
                </a:solidFill>
              </a:rPr>
              <a:t>карповых пород (лещ, язь, вобла</a:t>
            </a:r>
            <a:r>
              <a:rPr lang="ru-RU" sz="2600" dirty="0" smtClean="0">
                <a:solidFill>
                  <a:srgbClr val="002060"/>
                </a:solidFill>
              </a:rPr>
              <a:t>, пескарь, </a:t>
            </a:r>
            <a:r>
              <a:rPr lang="ru-RU" sz="2600" dirty="0">
                <a:solidFill>
                  <a:srgbClr val="002060"/>
                </a:solidFill>
              </a:rPr>
              <a:t>сазан, </a:t>
            </a:r>
            <a:r>
              <a:rPr lang="ru-RU" sz="2600" dirty="0" smtClean="0">
                <a:solidFill>
                  <a:srgbClr val="002060"/>
                </a:solidFill>
              </a:rPr>
              <a:t>плотва (чебак), </a:t>
            </a:r>
            <a:r>
              <a:rPr lang="ru-RU" sz="2600" dirty="0">
                <a:solidFill>
                  <a:srgbClr val="002060"/>
                </a:solidFill>
              </a:rPr>
              <a:t>краснопёрка, </a:t>
            </a:r>
            <a:r>
              <a:rPr lang="ru-RU" sz="2600" dirty="0" smtClean="0">
                <a:solidFill>
                  <a:srgbClr val="002060"/>
                </a:solidFill>
              </a:rPr>
              <a:t>елец</a:t>
            </a:r>
            <a:r>
              <a:rPr lang="ru-RU" sz="2600" dirty="0">
                <a:solidFill>
                  <a:srgbClr val="002060"/>
                </a:solidFill>
              </a:rPr>
              <a:t>, гольян, </a:t>
            </a:r>
            <a:r>
              <a:rPr lang="ru-RU" sz="2600" dirty="0" err="1">
                <a:solidFill>
                  <a:srgbClr val="002060"/>
                </a:solidFill>
              </a:rPr>
              <a:t>у</a:t>
            </a:r>
            <a:r>
              <a:rPr lang="ru-RU" sz="2600" dirty="0" err="1" smtClean="0">
                <a:solidFill>
                  <a:srgbClr val="002060"/>
                </a:solidFill>
              </a:rPr>
              <a:t>клея</a:t>
            </a:r>
            <a:r>
              <a:rPr lang="ru-RU" sz="2600" dirty="0">
                <a:solidFill>
                  <a:srgbClr val="002060"/>
                </a:solidFill>
              </a:rPr>
              <a:t>, жерех, линь, голавль, </a:t>
            </a:r>
            <a:r>
              <a:rPr lang="ru-RU" sz="2600" dirty="0" err="1">
                <a:solidFill>
                  <a:srgbClr val="002060"/>
                </a:solidFill>
              </a:rPr>
              <a:t>густера</a:t>
            </a:r>
            <a:r>
              <a:rPr lang="ru-RU" sz="2600" dirty="0">
                <a:solidFill>
                  <a:srgbClr val="002060"/>
                </a:solidFill>
              </a:rPr>
              <a:t>, подуст, чехонь, синец, белоглазка, </a:t>
            </a:r>
            <a:r>
              <a:rPr lang="ru-RU" sz="2600" dirty="0" err="1">
                <a:solidFill>
                  <a:srgbClr val="002060"/>
                </a:solidFill>
              </a:rPr>
              <a:t>верховка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r>
              <a:rPr lang="ru-RU" sz="2600" dirty="0" smtClean="0">
                <a:solidFill>
                  <a:srgbClr val="002060"/>
                </a:solidFill>
              </a:rPr>
              <a:t>шиповка, карп, карась). </a:t>
            </a:r>
            <a:endParaRPr lang="ru-RU" sz="2600" dirty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>
                <a:solidFill>
                  <a:srgbClr val="C00000"/>
                </a:solidFill>
              </a:rPr>
              <a:t>Сырок </a:t>
            </a:r>
            <a:r>
              <a:rPr lang="ru-RU" sz="2600" b="1" dirty="0" smtClean="0">
                <a:solidFill>
                  <a:srgbClr val="C00000"/>
                </a:solidFill>
              </a:rPr>
              <a:t>(пелядь) относится </a:t>
            </a:r>
            <a:r>
              <a:rPr lang="ru-RU" sz="2600" b="1" dirty="0">
                <a:solidFill>
                  <a:srgbClr val="C00000"/>
                </a:solidFill>
              </a:rPr>
              <a:t>к виду сиговых, поэтому не опасен в отношении описторхоза.</a:t>
            </a:r>
            <a:endParaRPr lang="ru-RU" sz="26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148" name="Picture 2" descr="C:\Users\comp1\Documents\ОПИСТОРХОЗ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b="22726"/>
          <a:stretch>
            <a:fillRect/>
          </a:stretch>
        </p:blipFill>
        <p:spPr bwMode="auto">
          <a:xfrm>
            <a:off x="5214938" y="714375"/>
            <a:ext cx="32146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comp1\Documents\ОПИСТОРХОЗ\Ел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25"/>
            <a:ext cx="26971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5214938" y="23574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елец</a:t>
            </a:r>
          </a:p>
        </p:txBody>
      </p:sp>
      <p:pic>
        <p:nvPicPr>
          <p:cNvPr id="6151" name="Picture 4" descr="C:\Users\comp1\Documents\ОПИСТОРХОЗ\краснопёр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357563"/>
            <a:ext cx="2428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7500938" y="3571875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latin typeface="Calibri" pitchFamily="34" charset="0"/>
              </a:rPr>
              <a:t>краснопёрка</a:t>
            </a:r>
          </a:p>
        </p:txBody>
      </p:sp>
      <p:pic>
        <p:nvPicPr>
          <p:cNvPr id="6153" name="Picture 5" descr="C:\Users\comp1\Documents\ОПИСТОРХОЗ\лин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357688"/>
            <a:ext cx="2643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5429250" y="4643438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линь</a:t>
            </a:r>
          </a:p>
        </p:txBody>
      </p:sp>
      <p:pic>
        <p:nvPicPr>
          <p:cNvPr id="6155" name="Picture 6" descr="C:\Users\comp1\Documents\ОПИСТОРХОЗ\лещ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10750" r="4427" b="7947"/>
          <a:stretch>
            <a:fillRect/>
          </a:stretch>
        </p:blipFill>
        <p:spPr bwMode="auto">
          <a:xfrm>
            <a:off x="5786438" y="5500688"/>
            <a:ext cx="242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8215313" y="5643563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лещь</a:t>
            </a:r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7429500" y="1571625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язь</a:t>
            </a:r>
          </a:p>
        </p:txBody>
      </p:sp>
      <p:pic>
        <p:nvPicPr>
          <p:cNvPr id="6158" name="Picture 7" descr="C:\Users\comp1\Documents\ОПИСТОРХОЗ\-сибирский-пескар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15716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8" descr="C:\Users\comp1\Documents\ОПИСТОРХОЗ\саза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603875"/>
            <a:ext cx="27860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17"/>
          <p:cNvSpPr txBox="1">
            <a:spLocks noChangeArrowheads="1"/>
          </p:cNvSpPr>
          <p:nvPr/>
        </p:nvSpPr>
        <p:spPr bwMode="auto">
          <a:xfrm>
            <a:off x="1928813" y="6429375"/>
            <a:ext cx="91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сазан</a:t>
            </a:r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>
            <a:off x="1000125" y="578643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latin typeface="Calibri" pitchFamily="34" charset="0"/>
              </a:rPr>
              <a:t>пескарь</a:t>
            </a:r>
          </a:p>
        </p:txBody>
      </p:sp>
      <p:pic>
        <p:nvPicPr>
          <p:cNvPr id="6162" name="Picture 2" descr="C:\Users\comp1\Documents\ОПИСТОРХОЗ\чехонь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 b="18146"/>
          <a:stretch>
            <a:fillRect/>
          </a:stretch>
        </p:blipFill>
        <p:spPr bwMode="auto">
          <a:xfrm>
            <a:off x="6429375" y="0"/>
            <a:ext cx="2500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8001000" y="4286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чехонь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500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Пути </a:t>
            </a:r>
            <a:r>
              <a:rPr lang="ru-RU" b="1" dirty="0">
                <a:solidFill>
                  <a:srgbClr val="0070C0"/>
                </a:solidFill>
              </a:rPr>
              <a:t>заражения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85813"/>
            <a:ext cx="4857750" cy="30718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Паразиты </a:t>
            </a:r>
            <a:r>
              <a:rPr lang="ru-RU" dirty="0"/>
              <a:t>легко могут попасть в организм человека через рот: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при употреблении в пищу сырой</a:t>
            </a:r>
            <a:r>
              <a:rPr lang="ru-RU" dirty="0">
                <a:solidFill>
                  <a:srgbClr val="002060"/>
                </a:solidFill>
              </a:rPr>
              <a:t> (строганина), </a:t>
            </a:r>
            <a:r>
              <a:rPr lang="ru-RU" b="1" dirty="0">
                <a:solidFill>
                  <a:srgbClr val="002060"/>
                </a:solidFill>
              </a:rPr>
              <a:t>недостаточно термически обработанной, слабосолёной и вяленой рыбы</a:t>
            </a:r>
            <a:r>
              <a:rPr lang="ru-RU" dirty="0">
                <a:solidFill>
                  <a:srgbClr val="002060"/>
                </a:solidFill>
              </a:rPr>
              <a:t>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2" name="Picture 4" descr="C:\Users\comp1\Documents\ОПИСТОРХОЗ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000500"/>
            <a:ext cx="34036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comp1\Documents\ОПИСТОРХОЗ\ClipBoard_1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071938"/>
            <a:ext cx="3902075" cy="25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comp1\Documents\ОПИСТОРХОЗ\cadb6dff-8327-4b7b-8304-9a44c7e135f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857250"/>
            <a:ext cx="3643313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5715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66"/>
                </a:solidFill>
              </a:rPr>
              <a:t>Природные очаги описторхоза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928688"/>
            <a:ext cx="8643937" cy="250031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Природным очагом описторхоза являются реки Сибири: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Обь, Иртыш, Волга, Неман, Северная Двина, реки Урала (Урал, </a:t>
            </a:r>
            <a:r>
              <a:rPr lang="ru-RU" sz="2400" dirty="0" err="1" smtClean="0">
                <a:solidFill>
                  <a:srgbClr val="002060"/>
                </a:solidFill>
              </a:rPr>
              <a:t>Уй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Увелка</a:t>
            </a:r>
            <a:r>
              <a:rPr lang="ru-RU" sz="2400" dirty="0" smtClean="0">
                <a:solidFill>
                  <a:srgbClr val="002060"/>
                </a:solidFill>
              </a:rPr>
              <a:t>) и Восточного Казахстана, Пермской области.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На Украине Дон, Днепр, Донец.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 Западной Европе описторхоз описан в Голландии, Франции и Италии, в Таиланде.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8196" name="Picture 2" descr="C:\Users\comp1\Documents\Интерн. рамки, рисунки - ЗОЖ, зубы, глаза, курение\ОПИСТОРХОЗ\ar120846898898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3857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comp1\Documents\Интерн. рамки, рисунки - ЗОЖ, зубы, глаза, курение\ОПИСТОРХОЗ\суд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90925"/>
            <a:ext cx="478631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Пути заражения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29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  использовании </a:t>
            </a:r>
            <a:r>
              <a:rPr lang="ru-RU" b="1" dirty="0" err="1" smtClean="0">
                <a:solidFill>
                  <a:srgbClr val="002060"/>
                </a:solidFill>
              </a:rPr>
              <a:t>необезвреженного</a:t>
            </a:r>
            <a:r>
              <a:rPr lang="ru-RU" dirty="0" smtClean="0">
                <a:solidFill>
                  <a:srgbClr val="002060"/>
                </a:solidFill>
              </a:rPr>
              <a:t> после разделки рыбы </a:t>
            </a:r>
            <a:r>
              <a:rPr lang="ru-RU" b="1" dirty="0" smtClean="0">
                <a:solidFill>
                  <a:srgbClr val="002060"/>
                </a:solidFill>
              </a:rPr>
              <a:t>инвентаря – </a:t>
            </a:r>
            <a:r>
              <a:rPr lang="ru-RU" dirty="0" smtClean="0">
                <a:solidFill>
                  <a:srgbClr val="002060"/>
                </a:solidFill>
              </a:rPr>
              <a:t> (разделочная доска, используемая для чистки рыбы, ножи, посуда);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9220" name="Picture 2" descr="C:\Users\comp1\Documents\ОПИСТОРХОЗ\77256279_48030084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r="4498" b="12000"/>
          <a:stretch>
            <a:fillRect/>
          </a:stretch>
        </p:blipFill>
        <p:spPr bwMode="auto">
          <a:xfrm>
            <a:off x="4786313" y="1714500"/>
            <a:ext cx="40401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Пути заражения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4500562" cy="4186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 несоблюдении правил личной гигиены</a:t>
            </a:r>
            <a:r>
              <a:rPr lang="ru-RU" dirty="0" smtClean="0">
                <a:solidFill>
                  <a:srgbClr val="002060"/>
                </a:solidFill>
              </a:rPr>
              <a:t> во время разделки сырой рыбы (курение, приём пищи) или после её окончания (плохо вымытые руки);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4" name="Picture 2" descr="C:\Users\comp1\Documents\ОПИСТОРХОЗ\9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37131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669</TotalTime>
  <Words>1014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 п и с т о р х о з </vt:lpstr>
      <vt:lpstr>О п и с т о р х о з </vt:lpstr>
      <vt:lpstr>О п и с т о р х о з </vt:lpstr>
      <vt:lpstr>Носители паразитов</vt:lpstr>
      <vt:lpstr> Пути заражения </vt:lpstr>
      <vt:lpstr>Природные очаги описторхоза</vt:lpstr>
      <vt:lpstr> Пути заражения </vt:lpstr>
      <vt:lpstr> Пути заражения </vt:lpstr>
      <vt:lpstr> Пути заражения </vt:lpstr>
      <vt:lpstr> Жизненный цикл описторхиса </vt:lpstr>
      <vt:lpstr>Цикл развития описторхоза </vt:lpstr>
      <vt:lpstr>Презентация PowerPoint</vt:lpstr>
      <vt:lpstr> Цикл развития описторхоза  </vt:lpstr>
      <vt:lpstr>Патогенез (что происходит?) при Описторхозе</vt:lpstr>
      <vt:lpstr> Описторхоз - симптомы </vt:lpstr>
      <vt:lpstr> Описторхоз - симптомы </vt:lpstr>
      <vt:lpstr> Профилактика заражения описторхозом </vt:lpstr>
      <vt:lpstr> Профилактика заражения описторхозом </vt:lpstr>
      <vt:lpstr> Профилактика заражения описторхозом </vt:lpstr>
      <vt:lpstr> Не рекомендуем: </vt:lpstr>
      <vt:lpstr> Не рекомендуем: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</dc:creator>
  <cp:lastModifiedBy>pk</cp:lastModifiedBy>
  <cp:revision>75</cp:revision>
  <dcterms:created xsi:type="dcterms:W3CDTF">2013-08-02T07:47:46Z</dcterms:created>
  <dcterms:modified xsi:type="dcterms:W3CDTF">2017-10-30T09:52:11Z</dcterms:modified>
</cp:coreProperties>
</file>