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74" r:id="rId11"/>
    <p:sldId id="264" r:id="rId12"/>
    <p:sldId id="266" r:id="rId13"/>
    <p:sldId id="270" r:id="rId14"/>
    <p:sldId id="271" r:id="rId15"/>
    <p:sldId id="273" r:id="rId16"/>
    <p:sldId id="272" r:id="rId17"/>
    <p:sldId id="267" r:id="rId18"/>
    <p:sldId id="268" r:id="rId19"/>
    <p:sldId id="269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6348DA0-9F9E-45BE-8566-E18EBDA0C862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A7C661A-2400-402C-80F7-EF53ED81FE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48DA0-9F9E-45BE-8566-E18EBDA0C862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7C661A-2400-402C-80F7-EF53ED81F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48DA0-9F9E-45BE-8566-E18EBDA0C862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7C661A-2400-402C-80F7-EF53ED81F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48DA0-9F9E-45BE-8566-E18EBDA0C862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7C661A-2400-402C-80F7-EF53ED81F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6348DA0-9F9E-45BE-8566-E18EBDA0C862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A7C661A-2400-402C-80F7-EF53ED81FE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48DA0-9F9E-45BE-8566-E18EBDA0C862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A7C661A-2400-402C-80F7-EF53ED81FE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48DA0-9F9E-45BE-8566-E18EBDA0C862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A7C661A-2400-402C-80F7-EF53ED81F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48DA0-9F9E-45BE-8566-E18EBDA0C862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7C661A-2400-402C-80F7-EF53ED81FE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48DA0-9F9E-45BE-8566-E18EBDA0C862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7C661A-2400-402C-80F7-EF53ED81F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6348DA0-9F9E-45BE-8566-E18EBDA0C862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A7C661A-2400-402C-80F7-EF53ED81FE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6348DA0-9F9E-45BE-8566-E18EBDA0C862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A7C661A-2400-402C-80F7-EF53ED81FE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6348DA0-9F9E-45BE-8566-E18EBDA0C862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A7C661A-2400-402C-80F7-EF53ED81FE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Пользователь\Downloads\163786_pic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432" y="597238"/>
            <a:ext cx="8291988" cy="573846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85720" y="785794"/>
            <a:ext cx="863896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343743"/>
            <a:ext cx="871649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Менингококковая инфекция.</a:t>
            </a:r>
            <a:endParaRPr lang="en-US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Симптомы менингита.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60593"/>
            <a:ext cx="892971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      Ранняя фаза (1 степень) </a:t>
            </a:r>
            <a:br>
              <a:rPr lang="ru-RU" sz="1600" dirty="0" smtClean="0"/>
            </a:br>
            <a:r>
              <a:rPr lang="ru-RU" sz="1600" dirty="0" smtClean="0"/>
              <a:t>артериальная гипотензия может отсутствовать, тахикардия, снижение пульсового давления , шоковый индекс до 0,7 - 1,0 , признаки интоксикации: боли в мышцах, боли в животе без определенной локализации, сильная головная боль , нарушения со стороны центральной нервной системы: подавленность, чувство тревоги, или возбуждение и беспокойство со стороны мочевой системы: снижение темпа мочевыделения: менее 25 мл/ч </a:t>
            </a:r>
            <a:br>
              <a:rPr lang="ru-RU" sz="1600" dirty="0" smtClean="0"/>
            </a:br>
            <a:r>
              <a:rPr lang="ru-RU" sz="1600" dirty="0" smtClean="0"/>
              <a:t>        </a:t>
            </a:r>
          </a:p>
          <a:p>
            <a:r>
              <a:rPr lang="ru-RU" sz="1600" dirty="0" smtClean="0"/>
              <a:t>      Фаза выраженного шока (2 степень) </a:t>
            </a:r>
          </a:p>
          <a:p>
            <a:r>
              <a:rPr lang="ru-RU" sz="1600" dirty="0" smtClean="0"/>
              <a:t>критически падает АД (ниже 90 мм </a:t>
            </a:r>
            <a:r>
              <a:rPr lang="ru-RU" sz="1600" dirty="0" err="1" smtClean="0"/>
              <a:t>рт</a:t>
            </a:r>
            <a:r>
              <a:rPr lang="ru-RU" sz="1600" dirty="0" smtClean="0"/>
              <a:t>. ст.) пульс частый (более 100 уд/мин), слабого наполнения </a:t>
            </a:r>
          </a:p>
          <a:p>
            <a:r>
              <a:rPr lang="ru-RU" sz="1600" dirty="0" smtClean="0"/>
              <a:t>шоковый индекс до 1,0 - 1,4 состояние </a:t>
            </a:r>
            <a:r>
              <a:rPr lang="ru-RU" sz="1600" dirty="0" err="1" smtClean="0"/>
              <a:t>микроциркуляции</a:t>
            </a:r>
            <a:r>
              <a:rPr lang="ru-RU" sz="1600" dirty="0" smtClean="0"/>
              <a:t>, определяемое визуально: кожа холодная, влажная, </a:t>
            </a:r>
            <a:r>
              <a:rPr lang="ru-RU" sz="1600" dirty="0" err="1" smtClean="0"/>
              <a:t>акроцианоз,дыхание</a:t>
            </a:r>
            <a:r>
              <a:rPr lang="ru-RU" sz="1600" dirty="0" smtClean="0"/>
              <a:t> частое ,заторможенность и апатия </a:t>
            </a:r>
            <a:br>
              <a:rPr lang="ru-RU" sz="1600" dirty="0" smtClean="0"/>
            </a:br>
            <a:r>
              <a:rPr lang="ru-RU" sz="1600" dirty="0" smtClean="0"/>
              <a:t>      </a:t>
            </a:r>
            <a:br>
              <a:rPr lang="ru-RU" sz="1600" dirty="0" smtClean="0"/>
            </a:br>
            <a:r>
              <a:rPr lang="ru-RU" sz="1600" dirty="0" smtClean="0"/>
              <a:t>        Фаза </a:t>
            </a:r>
            <a:r>
              <a:rPr lang="ru-RU" sz="1600" dirty="0" err="1" smtClean="0"/>
              <a:t>декомпенсированного</a:t>
            </a:r>
            <a:r>
              <a:rPr lang="ru-RU" sz="1600" dirty="0" smtClean="0"/>
              <a:t> шока (3 степень) </a:t>
            </a:r>
          </a:p>
          <a:p>
            <a:r>
              <a:rPr lang="ru-RU" sz="1600" dirty="0" smtClean="0"/>
              <a:t>дальнейшее падение АД дальнейшее увеличение частоты пульса   </a:t>
            </a:r>
          </a:p>
          <a:p>
            <a:r>
              <a:rPr lang="ru-RU" sz="1600" dirty="0" smtClean="0"/>
              <a:t>шоковый индекс около 1,5</a:t>
            </a:r>
            <a:br>
              <a:rPr lang="ru-RU" sz="1600" dirty="0" smtClean="0"/>
            </a:br>
            <a:r>
              <a:rPr lang="ru-RU" sz="1600" dirty="0" smtClean="0"/>
              <a:t>состояние </a:t>
            </a:r>
            <a:r>
              <a:rPr lang="ru-RU" sz="1600" dirty="0" err="1" smtClean="0"/>
              <a:t>микроциркуляции</a:t>
            </a:r>
            <a:r>
              <a:rPr lang="ru-RU" sz="1600" dirty="0" smtClean="0"/>
              <a:t>, определяемое визуально: нарастает общий цианоз</a:t>
            </a:r>
            <a:br>
              <a:rPr lang="ru-RU" sz="1600" dirty="0" smtClean="0"/>
            </a:br>
            <a:r>
              <a:rPr lang="ru-RU" sz="1600" dirty="0" smtClean="0"/>
              <a:t>появляются признаки </a:t>
            </a:r>
            <a:r>
              <a:rPr lang="ru-RU" sz="1600" dirty="0" err="1" smtClean="0"/>
              <a:t>полиорганной</a:t>
            </a:r>
            <a:r>
              <a:rPr lang="ru-RU" sz="1600" dirty="0" smtClean="0"/>
              <a:t> недостаточности: одышка, </a:t>
            </a:r>
            <a:r>
              <a:rPr lang="ru-RU" sz="1600" dirty="0" err="1" smtClean="0"/>
              <a:t>олигурия</a:t>
            </a:r>
            <a:r>
              <a:rPr lang="ru-RU" sz="1600" dirty="0" smtClean="0"/>
              <a:t>, иногда появляется желтуха </a:t>
            </a:r>
            <a:br>
              <a:rPr lang="ru-RU" sz="1600" dirty="0" smtClean="0"/>
            </a:br>
            <a:r>
              <a:rPr lang="ru-RU" sz="1600" dirty="0" smtClean="0"/>
              <a:t>      </a:t>
            </a:r>
            <a:br>
              <a:rPr lang="ru-RU" sz="1600" dirty="0" smtClean="0"/>
            </a:br>
            <a:r>
              <a:rPr lang="ru-RU" sz="1600" dirty="0" smtClean="0"/>
              <a:t>        Поздняя стадия шока (4 степень  )</a:t>
            </a:r>
            <a:br>
              <a:rPr lang="ru-RU" sz="1600" dirty="0" smtClean="0"/>
            </a:br>
            <a:r>
              <a:rPr lang="ru-RU" sz="1600" dirty="0" smtClean="0"/>
              <a:t>шоковый индекс более 1,5 общая гипотермия </a:t>
            </a:r>
            <a:br>
              <a:rPr lang="ru-RU" sz="1600" dirty="0" smtClean="0"/>
            </a:br>
            <a:r>
              <a:rPr lang="ru-RU" sz="1600" dirty="0" smtClean="0"/>
              <a:t>состояние </a:t>
            </a:r>
            <a:r>
              <a:rPr lang="ru-RU" sz="1600" dirty="0" err="1" smtClean="0"/>
              <a:t>микроциркуляции</a:t>
            </a:r>
            <a:r>
              <a:rPr lang="ru-RU" sz="1600" dirty="0" smtClean="0"/>
              <a:t>, определяемое визуально: кожа холодная, землистого оттенка, </a:t>
            </a:r>
            <a:r>
              <a:rPr lang="ru-RU" sz="1600" dirty="0" err="1" smtClean="0"/>
              <a:t>цианотичные</a:t>
            </a:r>
            <a:r>
              <a:rPr lang="ru-RU" sz="1600" dirty="0" smtClean="0"/>
              <a:t> пятна вокруг суставов </a:t>
            </a:r>
            <a:br>
              <a:rPr lang="ru-RU" sz="1600" dirty="0" smtClean="0"/>
            </a:br>
            <a:r>
              <a:rPr lang="ru-RU" sz="1600" dirty="0" smtClean="0"/>
              <a:t>усугубляются признаки </a:t>
            </a:r>
            <a:r>
              <a:rPr lang="ru-RU" sz="1600" dirty="0" err="1" smtClean="0"/>
              <a:t>полиорганной</a:t>
            </a:r>
            <a:r>
              <a:rPr lang="ru-RU" sz="1600" dirty="0" smtClean="0"/>
              <a:t> недостаточности: анурия, острая дыхательная недостаточность, непроизвольная дефекация, нарушения сознания (кома)</a:t>
            </a:r>
            <a:br>
              <a:rPr lang="ru-RU" sz="1600" dirty="0" smtClean="0"/>
            </a:br>
            <a:r>
              <a:rPr lang="ru-RU" sz="1600" dirty="0" smtClean="0"/>
              <a:t>  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500042"/>
            <a:ext cx="435771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Поражения нервной системы</a:t>
            </a:r>
          </a:p>
          <a:p>
            <a:pPr>
              <a:buFontTx/>
              <a:buChar char="-"/>
            </a:pPr>
            <a:r>
              <a:rPr lang="ru-RU" sz="2000" dirty="0" smtClean="0"/>
              <a:t>Менингит</a:t>
            </a:r>
          </a:p>
          <a:p>
            <a:pPr>
              <a:buFontTx/>
              <a:buChar char="-"/>
            </a:pPr>
            <a:r>
              <a:rPr lang="ru-RU" sz="2000" dirty="0"/>
              <a:t> </a:t>
            </a:r>
            <a:r>
              <a:rPr lang="ru-RU" sz="2000" dirty="0" err="1" smtClean="0"/>
              <a:t>менингоэнцефалит</a:t>
            </a:r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/>
              <a:t> </a:t>
            </a:r>
            <a:r>
              <a:rPr lang="ru-RU" sz="2000" dirty="0" smtClean="0"/>
              <a:t>сочетанная форма(менингит и </a:t>
            </a:r>
            <a:r>
              <a:rPr lang="ru-RU" sz="2000" dirty="0" err="1" smtClean="0"/>
              <a:t>менингококцемия</a:t>
            </a:r>
            <a:r>
              <a:rPr lang="ru-RU" sz="2000" dirty="0" smtClean="0"/>
              <a:t>).</a:t>
            </a:r>
            <a:endParaRPr lang="ru-RU" sz="2000" dirty="0"/>
          </a:p>
        </p:txBody>
      </p:sp>
      <p:pic>
        <p:nvPicPr>
          <p:cNvPr id="6146" name="Picture 2" descr="C:\Users\Пользователь\Downloads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09956" y="2143116"/>
            <a:ext cx="4214842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357166"/>
            <a:ext cx="5857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Менингит:</a:t>
            </a:r>
            <a:endParaRPr lang="ru-RU" sz="2400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857232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Verdana" pitchFamily="34" charset="0"/>
                <a:cs typeface="Times New Roman" pitchFamily="18" charset="0"/>
              </a:rPr>
              <a:t>шоком, при котором поражение оболочек мозга слабо выражено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pic>
        <p:nvPicPr>
          <p:cNvPr id="24579" name="Picture 3" descr="D:\Музыка\телефон\Приколы\422-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247072"/>
            <a:ext cx="3401188" cy="453938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1142984"/>
            <a:ext cx="39290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Заболевание начинается остро, повышается температура до 40 гр., сильная головная боль, </a:t>
            </a:r>
            <a:r>
              <a:rPr lang="ru-RU" dirty="0" err="1" smtClean="0"/>
              <a:t>гиперстезия</a:t>
            </a:r>
            <a:r>
              <a:rPr lang="ru-RU" dirty="0" smtClean="0"/>
              <a:t>, светобоязнь, боль в глазных яблоках, боль при поворотах головы, рвота не приносящая облегчения.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ownloads\termometr-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928670"/>
            <a:ext cx="3551489" cy="2762269"/>
          </a:xfrm>
          <a:prstGeom prst="rect">
            <a:avLst/>
          </a:prstGeom>
          <a:noFill/>
        </p:spPr>
      </p:pic>
      <p:pic>
        <p:nvPicPr>
          <p:cNvPr id="2052" name="Picture 4" descr="C:\Users\Пользователь\Downloads\originnal_419b1212d8fff93cc6ff7dabd9b15ec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4048" y="955312"/>
            <a:ext cx="2762250" cy="27622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5984" y="214290"/>
            <a:ext cx="4572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Жалобы: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285728"/>
            <a:ext cx="6429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Менингеальная</a:t>
            </a:r>
            <a:r>
              <a:rPr lang="ru-RU" dirty="0" smtClean="0"/>
              <a:t> симптоматика(объективно):</a:t>
            </a:r>
            <a:endParaRPr lang="ru-RU" dirty="0"/>
          </a:p>
        </p:txBody>
      </p:sp>
      <p:pic>
        <p:nvPicPr>
          <p:cNvPr id="3074" name="Picture 2" descr="C:\Users\Пользователь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3929066"/>
            <a:ext cx="3357586" cy="2688744"/>
          </a:xfrm>
          <a:prstGeom prst="rect">
            <a:avLst/>
          </a:prstGeom>
          <a:noFill/>
        </p:spPr>
      </p:pic>
      <p:pic>
        <p:nvPicPr>
          <p:cNvPr id="3075" name="Picture 3" descr="C:\Users\Пользователь\Downloads\200px-Kemig'S_Sig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185846"/>
            <a:ext cx="3083727" cy="2466981"/>
          </a:xfrm>
          <a:prstGeom prst="rect">
            <a:avLst/>
          </a:prstGeom>
          <a:noFill/>
        </p:spPr>
      </p:pic>
      <p:pic>
        <p:nvPicPr>
          <p:cNvPr id="3076" name="Picture 4" descr="C:\Users\Пользователь\Downloads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1214422"/>
            <a:ext cx="1714512" cy="246857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5720" y="785795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Ригидность затылочных мышц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929190" y="714357"/>
            <a:ext cx="4214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Положительный, боль в пояснице.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00034" y="4143380"/>
            <a:ext cx="29289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Сгибание в коленном суставе при приведении головы к туловищу(</a:t>
            </a:r>
            <a:r>
              <a:rPr lang="ru-RU" dirty="0" err="1" smtClean="0"/>
              <a:t>верхнии</a:t>
            </a:r>
            <a:r>
              <a:rPr lang="ru-RU" dirty="0" smtClean="0"/>
              <a:t>), надавливание на лонное сочленение(</a:t>
            </a:r>
            <a:r>
              <a:rPr lang="ru-RU" dirty="0" err="1" smtClean="0"/>
              <a:t>среднии</a:t>
            </a:r>
            <a:r>
              <a:rPr lang="ru-RU" dirty="0" smtClean="0"/>
              <a:t>), при проведении симптома </a:t>
            </a:r>
            <a:r>
              <a:rPr lang="ru-RU" dirty="0" err="1" smtClean="0"/>
              <a:t>Кернига</a:t>
            </a:r>
            <a:r>
              <a:rPr lang="ru-RU" dirty="0" smtClean="0"/>
              <a:t>(</a:t>
            </a:r>
            <a:r>
              <a:rPr lang="ru-RU" dirty="0" err="1" smtClean="0"/>
              <a:t>нижнии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714356"/>
            <a:ext cx="72866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Также при обследовании можно выявить:</a:t>
            </a:r>
          </a:p>
          <a:p>
            <a:pPr>
              <a:buFontTx/>
              <a:buChar char="-"/>
            </a:pPr>
            <a:r>
              <a:rPr lang="ru-RU" dirty="0" smtClean="0"/>
              <a:t>Нистагм</a:t>
            </a:r>
          </a:p>
          <a:p>
            <a:pPr>
              <a:buFontTx/>
              <a:buChar char="-"/>
            </a:pPr>
            <a:r>
              <a:rPr lang="ru-RU" dirty="0" smtClean="0"/>
              <a:t> снижение/усиление сухожильных рефлексов</a:t>
            </a:r>
          </a:p>
          <a:p>
            <a:pPr>
              <a:buFontTx/>
              <a:buChar char="-"/>
            </a:pPr>
            <a:r>
              <a:rPr lang="ru-RU" dirty="0" smtClean="0"/>
              <a:t> бледность кожных покровов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 err="1" smtClean="0"/>
              <a:t>инъецированность</a:t>
            </a:r>
            <a:r>
              <a:rPr lang="ru-RU" dirty="0" smtClean="0"/>
              <a:t> склер.</a:t>
            </a:r>
          </a:p>
          <a:p>
            <a:pPr>
              <a:buFontTx/>
              <a:buChar char="-"/>
            </a:pPr>
            <a:r>
              <a:rPr lang="ru-RU" dirty="0" smtClean="0"/>
              <a:t> при аускультации сердца приглушенность сердечных тонов</a:t>
            </a:r>
          </a:p>
          <a:p>
            <a:pPr>
              <a:buFontTx/>
              <a:buChar char="-"/>
            </a:pPr>
            <a:r>
              <a:rPr lang="ru-RU" dirty="0" smtClean="0"/>
              <a:t> дыхание частое, поверхностное.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428604"/>
            <a:ext cx="55721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У детей раннего возраста проверяют </a:t>
            </a:r>
          </a:p>
          <a:p>
            <a:pPr>
              <a:buFontTx/>
              <a:buChar char="-"/>
            </a:pPr>
            <a:r>
              <a:rPr lang="ru-RU" dirty="0" smtClean="0"/>
              <a:t>Симптом </a:t>
            </a:r>
            <a:r>
              <a:rPr lang="ru-RU" dirty="0" err="1" smtClean="0"/>
              <a:t>Лесажа</a:t>
            </a:r>
            <a:r>
              <a:rPr lang="ru-RU" dirty="0" smtClean="0"/>
              <a:t>(подвешивания)- приведение ножек к туловищу</a:t>
            </a:r>
          </a:p>
          <a:p>
            <a:pPr>
              <a:buFontTx/>
              <a:buChar char="-"/>
            </a:pPr>
            <a:r>
              <a:rPr lang="ru-RU" dirty="0" smtClean="0"/>
              <a:t> выбухание родничка.</a:t>
            </a:r>
          </a:p>
          <a:p>
            <a:pPr>
              <a:buFontTx/>
              <a:buChar char="-"/>
            </a:pPr>
            <a:r>
              <a:rPr lang="ru-RU" dirty="0" smtClean="0"/>
              <a:t> «мозговой» </a:t>
            </a:r>
            <a:r>
              <a:rPr lang="ru-RU" dirty="0" err="1" smtClean="0"/>
              <a:t>крик-длительный</a:t>
            </a:r>
            <a:r>
              <a:rPr lang="ru-RU" dirty="0" smtClean="0"/>
              <a:t> монотонный.</a:t>
            </a:r>
          </a:p>
          <a:p>
            <a:pPr>
              <a:buFontTx/>
              <a:buChar char="-"/>
            </a:pPr>
            <a:r>
              <a:rPr lang="ru-RU" dirty="0" smtClean="0"/>
              <a:t> также характерна поза легавой собаки.</a:t>
            </a:r>
            <a:endParaRPr lang="ru-RU" dirty="0"/>
          </a:p>
        </p:txBody>
      </p:sp>
      <p:pic>
        <p:nvPicPr>
          <p:cNvPr id="4098" name="Picture 2" descr="C:\Users\Пользователь\Downloads\rebenok-krichi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2143116"/>
            <a:ext cx="3492516" cy="44903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85852" y="285728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МЕНИНГОЭНЦЕФАЛИТ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1142984"/>
            <a:ext cx="65008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Возникает преимущественно у детей раннего возраста, характеризуется острым началом, температура до </a:t>
            </a:r>
            <a:r>
              <a:rPr lang="ru-RU" dirty="0" err="1" smtClean="0"/>
              <a:t>фебрильных</a:t>
            </a:r>
            <a:r>
              <a:rPr lang="ru-RU" dirty="0" smtClean="0"/>
              <a:t> цифр, </a:t>
            </a:r>
            <a:r>
              <a:rPr lang="ru-RU" dirty="0" err="1" smtClean="0"/>
              <a:t>энцефалитическии</a:t>
            </a:r>
            <a:r>
              <a:rPr lang="ru-RU" dirty="0" smtClean="0"/>
              <a:t> синдром(двигательное возбуждение, судороги, потеря сознания, поражение черепных нервов, гемипарезы), мозжечковая атаксия, снижение мышечного тонуса.</a:t>
            </a:r>
            <a:endParaRPr lang="ru-RU" dirty="0"/>
          </a:p>
        </p:txBody>
      </p:sp>
      <p:pic>
        <p:nvPicPr>
          <p:cNvPr id="5122" name="Picture 2" descr="C:\Users\Пользователь\Downloads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286124"/>
            <a:ext cx="4014390" cy="3214710"/>
          </a:xfrm>
          <a:prstGeom prst="rect">
            <a:avLst/>
          </a:prstGeom>
          <a:noFill/>
        </p:spPr>
      </p:pic>
      <p:pic>
        <p:nvPicPr>
          <p:cNvPr id="5123" name="Picture 3" descr="C:\Users\Пользователь\Downloads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3214686"/>
            <a:ext cx="3059134" cy="33437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357166"/>
            <a:ext cx="478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СОЧЕТАННАЯ ФОРМА.</a:t>
            </a:r>
            <a:endParaRPr lang="ru-RU" dirty="0"/>
          </a:p>
        </p:txBody>
      </p:sp>
      <p:pic>
        <p:nvPicPr>
          <p:cNvPr id="3" name="Picture 3" descr="D:\Музыка\телефон\Приколы\422-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3401188" cy="4539381"/>
          </a:xfrm>
          <a:prstGeom prst="rect">
            <a:avLst/>
          </a:prstGeom>
          <a:noFill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4643438" y="3286124"/>
            <a:ext cx="64294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4654193" y="3308170"/>
            <a:ext cx="64294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5602" name="Picture 2" descr="D:\Музыка\телефон\Приколы\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2285992"/>
            <a:ext cx="3081858" cy="221457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42910" y="857232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менингит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786446" y="1500174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менингококцемия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71472" y="6143644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Симптомы менингита.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072166" y="4714884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Высыпания.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571480"/>
            <a:ext cx="56436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Лабораторная </a:t>
            </a:r>
            <a:r>
              <a:rPr lang="ru-RU" sz="2000" dirty="0" smtClean="0"/>
              <a:t>диагностика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170" name="Picture 2" descr="C:\Users\Пользователь\Downloads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00174"/>
            <a:ext cx="3624190" cy="271464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71472" y="1000108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Бактериологическая.</a:t>
            </a:r>
            <a:endParaRPr lang="ru-RU" dirty="0"/>
          </a:p>
        </p:txBody>
      </p:sp>
      <p:pic>
        <p:nvPicPr>
          <p:cNvPr id="7171" name="Picture 3" descr="C:\Users\Пользователь\Downloads\5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21163" y="1500174"/>
            <a:ext cx="4002153" cy="263526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286248" y="928670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Микроскопия «толстой капли» крови.</a:t>
            </a:r>
            <a:endParaRPr lang="ru-RU" dirty="0"/>
          </a:p>
        </p:txBody>
      </p:sp>
      <p:pic>
        <p:nvPicPr>
          <p:cNvPr id="7172" name="Picture 4" descr="C:\Users\Пользователь\Downloads\009-121468363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3643314"/>
            <a:ext cx="2724160" cy="255957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214414" y="6286520"/>
            <a:ext cx="650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Серологические реакции для определения АГ и АТ в крови.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узыка\телефон\Приколы\neisseria-meningitid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1500174"/>
            <a:ext cx="4699000" cy="4699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857232"/>
            <a:ext cx="242889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Возбудитель </a:t>
            </a:r>
            <a:r>
              <a:rPr lang="en-US" sz="2000" dirty="0" err="1" smtClean="0"/>
              <a:t>Neisseria</a:t>
            </a:r>
            <a:r>
              <a:rPr lang="en-US" sz="2000" dirty="0" smtClean="0"/>
              <a:t> </a:t>
            </a:r>
            <a:r>
              <a:rPr lang="en-US" sz="2000" dirty="0" err="1" smtClean="0"/>
              <a:t>meningitidis</a:t>
            </a:r>
            <a:r>
              <a:rPr lang="en-US" sz="2000" dirty="0" smtClean="0"/>
              <a:t>(</a:t>
            </a:r>
            <a:r>
              <a:rPr lang="ru-RU" sz="2000" dirty="0" smtClean="0"/>
              <a:t>менингококк </a:t>
            </a:r>
            <a:r>
              <a:rPr lang="ru-RU" sz="2000" dirty="0" err="1" smtClean="0"/>
              <a:t>Вексельбаума</a:t>
            </a:r>
            <a:r>
              <a:rPr lang="en-US" sz="2000" dirty="0" smtClean="0"/>
              <a:t>)</a:t>
            </a:r>
            <a:r>
              <a:rPr lang="ru-RU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ГР- диплококк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неподвижный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жгутиков и капсул не имеет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спор не образует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культивируется на средах , содержащих </a:t>
            </a:r>
            <a:r>
              <a:rPr lang="ru-RU" sz="2000" dirty="0" err="1" smtClean="0"/>
              <a:t>человеческии</a:t>
            </a:r>
            <a:r>
              <a:rPr lang="ru-RU" sz="2000" dirty="0" smtClean="0"/>
              <a:t> или животный белок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неустойчив во внешней среде.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Пользователь\Downloads\lumbar-puncture-spinal-ta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6521" y="1643050"/>
            <a:ext cx="4649397" cy="371951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71538" y="571480"/>
            <a:ext cx="71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Спинно-мозговая</a:t>
            </a:r>
            <a:r>
              <a:rPr lang="ru-RU" dirty="0" smtClean="0"/>
              <a:t> пункция.</a:t>
            </a:r>
          </a:p>
          <a:p>
            <a:r>
              <a:rPr lang="ru-RU" dirty="0" err="1" smtClean="0"/>
              <a:t>Вкол</a:t>
            </a:r>
            <a:r>
              <a:rPr lang="ru-RU" dirty="0" smtClean="0"/>
              <a:t> иглы между 3-4 поясничным позвонком(условные линии от гребней подвздошных костей).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929322" y="1928802"/>
            <a:ext cx="27146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анализ берутся три пробирки(объем 3-4 мл.)</a:t>
            </a:r>
          </a:p>
          <a:p>
            <a:r>
              <a:rPr lang="ru-RU" dirty="0" smtClean="0"/>
              <a:t>В СМЖ:</a:t>
            </a:r>
          </a:p>
          <a:p>
            <a:pPr>
              <a:buFontTx/>
              <a:buChar char="-"/>
            </a:pPr>
            <a:r>
              <a:rPr lang="ru-RU" dirty="0" smtClean="0"/>
              <a:t>Мутная.</a:t>
            </a:r>
          </a:p>
          <a:p>
            <a:pPr>
              <a:buFontTx/>
              <a:buChar char="-"/>
            </a:pPr>
            <a:r>
              <a:rPr lang="ru-RU" dirty="0" smtClean="0"/>
              <a:t> изменение содержания сахара и белков. </a:t>
            </a:r>
          </a:p>
          <a:p>
            <a:pPr>
              <a:buFontTx/>
              <a:buChar char="-"/>
            </a:pPr>
            <a:r>
              <a:rPr lang="ru-RU" dirty="0" err="1" smtClean="0"/>
              <a:t>Плеоцитоз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 Диплококки внутри и </a:t>
            </a:r>
            <a:r>
              <a:rPr lang="ru-RU" dirty="0" err="1" smtClean="0"/>
              <a:t>внеклеточно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428604"/>
            <a:ext cx="70009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Лечение.</a:t>
            </a:r>
          </a:p>
          <a:p>
            <a:r>
              <a:rPr lang="ru-RU" dirty="0" smtClean="0"/>
              <a:t>Экстренно: </a:t>
            </a:r>
            <a:r>
              <a:rPr lang="ru-RU" dirty="0" err="1" smtClean="0"/>
              <a:t>литическая</a:t>
            </a:r>
            <a:r>
              <a:rPr lang="ru-RU" dirty="0" smtClean="0"/>
              <a:t> смесь и </a:t>
            </a:r>
            <a:r>
              <a:rPr lang="ru-RU" dirty="0" err="1" smtClean="0"/>
              <a:t>левомицетина</a:t>
            </a:r>
            <a:r>
              <a:rPr lang="ru-RU" dirty="0" smtClean="0"/>
              <a:t> </a:t>
            </a:r>
            <a:r>
              <a:rPr lang="ru-RU" dirty="0" err="1" smtClean="0"/>
              <a:t>сукцинат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стационаре:</a:t>
            </a:r>
          </a:p>
          <a:p>
            <a:r>
              <a:rPr lang="ru-RU" dirty="0" err="1" smtClean="0"/>
              <a:t>Этиотропная</a:t>
            </a:r>
            <a:r>
              <a:rPr lang="ru-RU" dirty="0" smtClean="0"/>
              <a:t> терапия: </a:t>
            </a:r>
            <a:r>
              <a:rPr lang="ru-RU" dirty="0" err="1" smtClean="0"/>
              <a:t>бензилпенициллин</a:t>
            </a:r>
            <a:r>
              <a:rPr lang="ru-RU" dirty="0" smtClean="0"/>
              <a:t>, </a:t>
            </a:r>
            <a:r>
              <a:rPr lang="ru-RU" dirty="0" err="1" smtClean="0"/>
              <a:t>цефалоспорины</a:t>
            </a:r>
            <a:r>
              <a:rPr lang="ru-RU" dirty="0" smtClean="0"/>
              <a:t> 3 поколения 7-10 суток.</a:t>
            </a:r>
          </a:p>
          <a:p>
            <a:r>
              <a:rPr lang="ru-RU" dirty="0" smtClean="0"/>
              <a:t>Патогенетическая терапия: </a:t>
            </a:r>
            <a:r>
              <a:rPr lang="ru-RU" dirty="0" err="1" smtClean="0"/>
              <a:t>дезинтоксикационная</a:t>
            </a:r>
            <a:r>
              <a:rPr lang="ru-RU" dirty="0" smtClean="0"/>
              <a:t> терапия, </a:t>
            </a:r>
            <a:r>
              <a:rPr lang="ru-RU" dirty="0" err="1" smtClean="0"/>
              <a:t>дезагрегационная</a:t>
            </a:r>
            <a:r>
              <a:rPr lang="ru-RU" dirty="0" smtClean="0"/>
              <a:t> терапия, </a:t>
            </a:r>
            <a:r>
              <a:rPr lang="ru-RU" dirty="0" err="1" smtClean="0"/>
              <a:t>дегидрационная</a:t>
            </a:r>
            <a:r>
              <a:rPr lang="ru-RU" dirty="0" smtClean="0"/>
              <a:t> терапия, противосудорожная.</a:t>
            </a:r>
          </a:p>
          <a:p>
            <a:r>
              <a:rPr lang="ru-RU" dirty="0" smtClean="0"/>
              <a:t>Профилактика: карантин, нормальный </a:t>
            </a:r>
            <a:r>
              <a:rPr lang="ru-RU" dirty="0" err="1" smtClean="0"/>
              <a:t>человеческии</a:t>
            </a:r>
            <a:r>
              <a:rPr lang="ru-RU" dirty="0" smtClean="0"/>
              <a:t> иммуноглобулин детям не позднее 7 суток.</a:t>
            </a:r>
            <a:endParaRPr lang="ru-RU" dirty="0"/>
          </a:p>
        </p:txBody>
      </p:sp>
      <p:pic>
        <p:nvPicPr>
          <p:cNvPr id="9218" name="Picture 2" descr="D:\Музыка\телефон\Приколы\images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571876"/>
            <a:ext cx="3571900" cy="30036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узыка\телефон\Приколы\images (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000108"/>
            <a:ext cx="6047130" cy="425713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58" y="324408"/>
            <a:ext cx="242889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ИИ: больные и носители.</a:t>
            </a:r>
          </a:p>
          <a:p>
            <a:r>
              <a:rPr lang="ru-RU" sz="2000" dirty="0" smtClean="0"/>
              <a:t>Механизм передачи: воздушно-капельный(реже контактный).</a:t>
            </a:r>
          </a:p>
          <a:p>
            <a:r>
              <a:rPr lang="ru-RU" sz="2000" dirty="0" smtClean="0"/>
              <a:t>Путь передачи: воздушно-капельный(при кашле, чихании, плаче).</a:t>
            </a:r>
          </a:p>
          <a:p>
            <a:r>
              <a:rPr lang="ru-RU" sz="2000" dirty="0" smtClean="0"/>
              <a:t>Индекс </a:t>
            </a:r>
            <a:r>
              <a:rPr lang="ru-RU" sz="2000" dirty="0" err="1" smtClean="0"/>
              <a:t>контагиозности</a:t>
            </a:r>
            <a:r>
              <a:rPr lang="ru-RU" sz="2000" dirty="0" smtClean="0"/>
              <a:t> инфекции 10-20%.</a:t>
            </a:r>
          </a:p>
          <a:p>
            <a:r>
              <a:rPr lang="ru-RU" sz="2000" dirty="0" smtClean="0"/>
              <a:t>Возрастная структура: в основном дети до 14 лет из них 50% в возрасте 1-5 лет.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Музыка\телефон\Приколы\VIP-7-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9" y="1285860"/>
            <a:ext cx="3030429" cy="362903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58" y="642918"/>
            <a:ext cx="478634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Патогенез. </a:t>
            </a:r>
          </a:p>
          <a:p>
            <a:r>
              <a:rPr lang="ru-RU" dirty="0" smtClean="0"/>
              <a:t>Входные ворота: слизистая оболочка верхних дыхательных путей. При дефиците </a:t>
            </a:r>
            <a:r>
              <a:rPr lang="en-US" dirty="0" err="1" smtClean="0"/>
              <a:t>Ig</a:t>
            </a:r>
            <a:r>
              <a:rPr lang="en-US" dirty="0" smtClean="0"/>
              <a:t> A</a:t>
            </a:r>
            <a:r>
              <a:rPr lang="ru-RU" dirty="0" smtClean="0"/>
              <a:t> внедрение менингококка приводит к воспалению слизистой: гиперемия, инфильтрация, отечность(5-7 </a:t>
            </a:r>
            <a:r>
              <a:rPr lang="ru-RU" dirty="0" err="1" smtClean="0"/>
              <a:t>сут</a:t>
            </a:r>
            <a:r>
              <a:rPr lang="ru-RU" dirty="0" smtClean="0"/>
              <a:t> до 2 </a:t>
            </a:r>
            <a:r>
              <a:rPr lang="ru-RU" dirty="0" err="1" smtClean="0"/>
              <a:t>нед</a:t>
            </a:r>
            <a:r>
              <a:rPr lang="ru-RU" dirty="0" smtClean="0"/>
              <a:t>.)</a:t>
            </a:r>
          </a:p>
          <a:p>
            <a:r>
              <a:rPr lang="ru-RU" dirty="0" smtClean="0"/>
              <a:t>                         Адекватная реакция организма, выработка специфических антител, выздоровление.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бактериемия        занос менингококка в различные органы            </a:t>
            </a:r>
            <a:r>
              <a:rPr lang="ru-RU" dirty="0" err="1" smtClean="0"/>
              <a:t>эндотоксинемия</a:t>
            </a:r>
            <a:r>
              <a:rPr lang="ru-RU" dirty="0" smtClean="0"/>
              <a:t>    ИТШ            ДВС синдром</a:t>
            </a:r>
          </a:p>
          <a:p>
            <a:r>
              <a:rPr lang="ru-RU" dirty="0" err="1" smtClean="0"/>
              <a:t>Полиорганная</a:t>
            </a:r>
            <a:r>
              <a:rPr lang="ru-RU" dirty="0" smtClean="0"/>
              <a:t> недостаточность.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71472" y="2500306"/>
            <a:ext cx="972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71472" y="3286124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214810" y="3571876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214546" y="3857628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214678" y="3357562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000364" y="385762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857752" y="385762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428604"/>
            <a:ext cx="378621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Классификация менингококковой инфекции:</a:t>
            </a:r>
          </a:p>
          <a:p>
            <a:pPr marL="342900" indent="-342900">
              <a:buAutoNum type="arabicPeriod"/>
            </a:pPr>
            <a:r>
              <a:rPr lang="ru-RU" dirty="0" smtClean="0"/>
              <a:t>Локализованная форма</a:t>
            </a:r>
          </a:p>
          <a:p>
            <a:pPr marL="342900" indent="-342900">
              <a:buFontTx/>
              <a:buChar char="-"/>
            </a:pPr>
            <a:r>
              <a:rPr lang="ru-RU" dirty="0" err="1" smtClean="0"/>
              <a:t>Назофарингит</a:t>
            </a:r>
            <a:endParaRPr lang="ru-RU" dirty="0" smtClean="0"/>
          </a:p>
          <a:p>
            <a:pPr marL="342900" indent="-342900">
              <a:buFontTx/>
              <a:buChar char="-"/>
            </a:pPr>
            <a:r>
              <a:rPr lang="ru-RU" dirty="0"/>
              <a:t> </a:t>
            </a:r>
            <a:r>
              <a:rPr lang="ru-RU" dirty="0" smtClean="0"/>
              <a:t>носительство</a:t>
            </a:r>
          </a:p>
          <a:p>
            <a:pPr marL="342900" indent="-342900"/>
            <a:r>
              <a:rPr lang="ru-RU" dirty="0" smtClean="0"/>
              <a:t>2. </a:t>
            </a:r>
            <a:r>
              <a:rPr lang="ru-RU" dirty="0" err="1" smtClean="0"/>
              <a:t>Генирализованные</a:t>
            </a:r>
            <a:r>
              <a:rPr lang="ru-RU" dirty="0" smtClean="0"/>
              <a:t> формы</a:t>
            </a:r>
          </a:p>
          <a:p>
            <a:pPr marL="342900" indent="-342900">
              <a:buFontTx/>
              <a:buChar char="-"/>
            </a:pPr>
            <a:r>
              <a:rPr lang="ru-RU" dirty="0" err="1" smtClean="0"/>
              <a:t>Менингококцемия</a:t>
            </a:r>
            <a:endParaRPr lang="ru-RU" dirty="0" smtClean="0"/>
          </a:p>
          <a:p>
            <a:pPr marL="342900" indent="-342900">
              <a:buFontTx/>
              <a:buChar char="-"/>
            </a:pPr>
            <a:r>
              <a:rPr lang="ru-RU" dirty="0"/>
              <a:t> </a:t>
            </a:r>
            <a:r>
              <a:rPr lang="ru-RU" dirty="0" smtClean="0"/>
              <a:t>гнойный менингит</a:t>
            </a:r>
          </a:p>
          <a:p>
            <a:pPr marL="342900" indent="-342900">
              <a:buFontTx/>
              <a:buChar char="-"/>
            </a:pPr>
            <a:r>
              <a:rPr lang="ru-RU" dirty="0"/>
              <a:t> </a:t>
            </a:r>
            <a:r>
              <a:rPr lang="ru-RU" dirty="0" smtClean="0"/>
              <a:t>гнойный </a:t>
            </a:r>
            <a:r>
              <a:rPr lang="ru-RU" dirty="0" err="1" smtClean="0"/>
              <a:t>менингоэнцефалит</a:t>
            </a:r>
            <a:endParaRPr lang="ru-RU" dirty="0" smtClean="0"/>
          </a:p>
          <a:p>
            <a:pPr marL="342900" indent="-342900">
              <a:buFontTx/>
              <a:buChar char="-"/>
            </a:pPr>
            <a:r>
              <a:rPr lang="ru-RU" dirty="0" smtClean="0"/>
              <a:t>Сочетанная форма</a:t>
            </a:r>
          </a:p>
          <a:p>
            <a:pPr marL="342900" indent="-342900"/>
            <a:r>
              <a:rPr lang="ru-RU" dirty="0" smtClean="0"/>
              <a:t>3. Редкие формы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Артрит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Миокардит</a:t>
            </a:r>
          </a:p>
          <a:p>
            <a:pPr marL="342900" indent="-342900">
              <a:buFontTx/>
              <a:buChar char="-"/>
            </a:pPr>
            <a:r>
              <a:rPr lang="ru-RU" dirty="0"/>
              <a:t> </a:t>
            </a:r>
            <a:r>
              <a:rPr lang="ru-RU" dirty="0" smtClean="0"/>
              <a:t>Остеомиелит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Иридоциклит и др.</a:t>
            </a:r>
          </a:p>
          <a:p>
            <a:pPr marL="342900" indent="-342900"/>
            <a:r>
              <a:rPr lang="ru-RU" dirty="0" smtClean="0"/>
              <a:t>По тяжести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Легкая</a:t>
            </a:r>
          </a:p>
          <a:p>
            <a:pPr marL="342900" indent="-342900">
              <a:buFontTx/>
              <a:buChar char="-"/>
            </a:pPr>
            <a:r>
              <a:rPr lang="ru-RU" dirty="0"/>
              <a:t> </a:t>
            </a:r>
            <a:r>
              <a:rPr lang="ru-RU" dirty="0" smtClean="0"/>
              <a:t>Среднетяжелая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Тяжелая</a:t>
            </a:r>
          </a:p>
          <a:p>
            <a:pPr marL="342900" indent="-342900">
              <a:buFontTx/>
              <a:buChar char="-"/>
            </a:pPr>
            <a:r>
              <a:rPr lang="ru-RU" dirty="0" err="1" smtClean="0"/>
              <a:t>Гипертоксическая</a:t>
            </a:r>
            <a:endParaRPr lang="ru-RU" dirty="0" smtClean="0"/>
          </a:p>
        </p:txBody>
      </p:sp>
      <p:pic>
        <p:nvPicPr>
          <p:cNvPr id="4098" name="Picture 2" descr="D:\Музыка\телефон\Приколы\images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857364"/>
            <a:ext cx="4108115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785794"/>
            <a:ext cx="35719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Клиника.</a:t>
            </a:r>
          </a:p>
          <a:p>
            <a:r>
              <a:rPr lang="ru-RU" sz="2000" dirty="0" smtClean="0"/>
              <a:t>Инкубационный период от 1-2 до 10 суток.</a:t>
            </a:r>
          </a:p>
          <a:p>
            <a:endParaRPr lang="ru-RU" sz="2000" dirty="0"/>
          </a:p>
          <a:p>
            <a:r>
              <a:rPr lang="ru-RU" sz="2000" dirty="0" smtClean="0"/>
              <a:t>Локализованные формы:</a:t>
            </a:r>
          </a:p>
          <a:p>
            <a:r>
              <a:rPr lang="ru-RU" sz="2000" dirty="0" smtClean="0"/>
              <a:t>- Менингококковый </a:t>
            </a:r>
            <a:r>
              <a:rPr lang="ru-RU" sz="2000" dirty="0" err="1" smtClean="0"/>
              <a:t>назофарингит</a:t>
            </a:r>
            <a:r>
              <a:rPr lang="ru-RU" sz="2000" dirty="0" smtClean="0"/>
              <a:t>. Заболевание начинается остро, интоксикационный синдром, катаральный синдром(кашель, гиперемия зева, зернистость задней стенки глотки- «булыжная мостовая»).</a:t>
            </a:r>
          </a:p>
          <a:p>
            <a:r>
              <a:rPr lang="ru-RU" sz="2000" dirty="0" smtClean="0"/>
              <a:t>- Носительство(клинических признаков нет).</a:t>
            </a:r>
            <a:endParaRPr lang="ru-RU" sz="2000" dirty="0"/>
          </a:p>
        </p:txBody>
      </p:sp>
      <p:pic>
        <p:nvPicPr>
          <p:cNvPr id="1026" name="Picture 2" descr="C:\Users\Пользователь\Downloads\pharyngit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9992" y="620688"/>
            <a:ext cx="4070377" cy="30527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728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 smtClean="0"/>
              <a:t>Генерализованные</a:t>
            </a:r>
            <a:r>
              <a:rPr lang="ru-RU" sz="2000" dirty="0" smtClean="0"/>
              <a:t> формы:</a:t>
            </a:r>
            <a:r>
              <a:rPr lang="ru-RU" sz="2000" dirty="0"/>
              <a:t> </a:t>
            </a:r>
            <a:r>
              <a:rPr lang="ru-RU" sz="2000" dirty="0" err="1" smtClean="0"/>
              <a:t>Менингококцемия</a:t>
            </a:r>
            <a:r>
              <a:rPr lang="ru-RU" sz="2000" dirty="0" smtClean="0"/>
              <a:t>.</a:t>
            </a:r>
          </a:p>
        </p:txBody>
      </p:sp>
      <p:pic>
        <p:nvPicPr>
          <p:cNvPr id="6146" name="Picture 2" descr="D:\Музыка\телефон\Приколы\images (1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3714752"/>
            <a:ext cx="2928958" cy="2274250"/>
          </a:xfrm>
          <a:prstGeom prst="rect">
            <a:avLst/>
          </a:prstGeom>
          <a:noFill/>
        </p:spPr>
      </p:pic>
      <p:pic>
        <p:nvPicPr>
          <p:cNvPr id="6147" name="Picture 3" descr="D:\Музыка\телефон\Приколы\Meningi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3500438"/>
            <a:ext cx="3370904" cy="257176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429256" y="6072206"/>
            <a:ext cx="3357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Интоксикация.</a:t>
            </a:r>
            <a:endParaRPr lang="ru-RU" sz="2000" dirty="0"/>
          </a:p>
        </p:txBody>
      </p:sp>
      <p:pic>
        <p:nvPicPr>
          <p:cNvPr id="6148" name="Picture 4" descr="D:\Музыка\телефон\Приколы\mening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928670"/>
            <a:ext cx="3438525" cy="229552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7158" y="857232"/>
            <a:ext cx="20002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Симптом сыпи. Высыпания вначале </a:t>
            </a:r>
            <a:r>
              <a:rPr lang="ru-RU" sz="2000" dirty="0" err="1" smtClean="0"/>
              <a:t>розеолезно-паппулезные</a:t>
            </a:r>
            <a:r>
              <a:rPr lang="ru-RU" sz="2000" dirty="0" smtClean="0"/>
              <a:t>, затем геморрагические элементы.</a:t>
            </a:r>
            <a:endParaRPr lang="ru-RU" sz="20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6072198" y="1928802"/>
            <a:ext cx="235745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857752" y="4643446"/>
            <a:ext cx="57150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4893471" y="4607727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1214422"/>
            <a:ext cx="70723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Сыпь характеризуется:</a:t>
            </a:r>
          </a:p>
          <a:p>
            <a:r>
              <a:rPr lang="ru-RU" dirty="0" smtClean="0"/>
              <a:t>- первые элементы на нижних конечностях: голени, стопы, бедра.</a:t>
            </a:r>
          </a:p>
          <a:p>
            <a:pPr>
              <a:buFontTx/>
              <a:buChar char="-"/>
            </a:pPr>
            <a:r>
              <a:rPr lang="ru-RU" dirty="0" smtClean="0"/>
              <a:t>пятнисто-папулезные элементы исчезают бесследно через 1-2 дня, геморрагические пигментируются</a:t>
            </a:r>
          </a:p>
          <a:p>
            <a:pPr>
              <a:buFontTx/>
              <a:buChar char="-"/>
            </a:pPr>
            <a:r>
              <a:rPr lang="ru-RU" dirty="0" smtClean="0"/>
              <a:t> в центре геморрагических высыпании могут образовываться некрозы.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71414"/>
            <a:ext cx="7715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       Инфекционно-</a:t>
            </a:r>
          </a:p>
          <a:p>
            <a:pPr algn="ctr"/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dirty="0" err="1" smtClean="0"/>
              <a:t>токсическии</a:t>
            </a:r>
            <a:r>
              <a:rPr lang="ru-RU" dirty="0" smtClean="0"/>
              <a:t> шок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642918"/>
            <a:ext cx="857256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 Инфекционно-токсический шок - это острая недостаточность кровообращения, приводящая к тяжелым метаболическим расстройствам и развитию </a:t>
            </a:r>
            <a:r>
              <a:rPr lang="ru-RU" dirty="0" err="1" smtClean="0"/>
              <a:t>полиорганной</a:t>
            </a:r>
            <a:r>
              <a:rPr lang="ru-RU" dirty="0" smtClean="0"/>
              <a:t> патологии. </a:t>
            </a:r>
            <a:br>
              <a:rPr lang="ru-RU" dirty="0" smtClean="0"/>
            </a:br>
            <a:r>
              <a:rPr lang="ru-RU" dirty="0" smtClean="0"/>
              <a:t>      </a:t>
            </a:r>
            <a:br>
              <a:rPr lang="ru-RU" dirty="0" smtClean="0"/>
            </a:br>
            <a:r>
              <a:rPr lang="ru-RU" dirty="0" smtClean="0"/>
              <a:t>      Патогенез инфекционно-токсического шока на уровне мелких сосудов </a:t>
            </a:r>
            <a:br>
              <a:rPr lang="ru-RU" dirty="0" smtClean="0"/>
            </a:br>
            <a:r>
              <a:rPr lang="ru-RU" dirty="0" smtClean="0"/>
              <a:t>       -В кровь поступает большое количество микробных токсинов (способствовать этому может разрушение бактериальных клеток при </a:t>
            </a:r>
            <a:r>
              <a:rPr lang="ru-RU" dirty="0" err="1" smtClean="0"/>
              <a:t>антибиотикотерапии</a:t>
            </a:r>
            <a:r>
              <a:rPr lang="ru-RU" dirty="0" smtClean="0"/>
              <a:t>) </a:t>
            </a:r>
            <a:br>
              <a:rPr lang="ru-RU" dirty="0" smtClean="0"/>
            </a:br>
            <a:r>
              <a:rPr lang="ru-RU" dirty="0" smtClean="0"/>
              <a:t>    -  Это приводит к резкому выбросу </a:t>
            </a:r>
            <a:r>
              <a:rPr lang="ru-RU" dirty="0" err="1" smtClean="0"/>
              <a:t>цитокинов</a:t>
            </a:r>
            <a:r>
              <a:rPr lang="ru-RU" dirty="0" smtClean="0"/>
              <a:t>, адреналина и других биологически активных веществ. </a:t>
            </a:r>
            <a:br>
              <a:rPr lang="ru-RU" dirty="0" smtClean="0"/>
            </a:br>
            <a:r>
              <a:rPr lang="ru-RU" dirty="0" smtClean="0"/>
              <a:t>      -спазм </a:t>
            </a:r>
            <a:r>
              <a:rPr lang="ru-RU" dirty="0" err="1" smtClean="0"/>
              <a:t>артериол</a:t>
            </a:r>
            <a:r>
              <a:rPr lang="ru-RU" dirty="0" smtClean="0"/>
              <a:t> и </a:t>
            </a:r>
            <a:r>
              <a:rPr lang="ru-RU" dirty="0" err="1" smtClean="0"/>
              <a:t>посткапиллярных</a:t>
            </a:r>
            <a:r>
              <a:rPr lang="ru-RU" dirty="0" smtClean="0"/>
              <a:t> </a:t>
            </a:r>
            <a:r>
              <a:rPr lang="ru-RU" dirty="0" err="1" smtClean="0"/>
              <a:t>венул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smtClean="0"/>
              <a:t>     -к открытию </a:t>
            </a:r>
            <a:r>
              <a:rPr lang="ru-RU" dirty="0" err="1" smtClean="0"/>
              <a:t>артерио-венозных</a:t>
            </a:r>
            <a:r>
              <a:rPr lang="ru-RU" dirty="0" smtClean="0"/>
              <a:t> шунтов. </a:t>
            </a:r>
            <a:br>
              <a:rPr lang="ru-RU" dirty="0" smtClean="0"/>
            </a:br>
            <a:r>
              <a:rPr lang="ru-RU" dirty="0" smtClean="0"/>
              <a:t>     - ишемия тканей и </a:t>
            </a:r>
            <a:r>
              <a:rPr lang="ru-RU" dirty="0" err="1" smtClean="0"/>
              <a:t>метаболическии</a:t>
            </a:r>
            <a:r>
              <a:rPr lang="ru-RU" dirty="0" smtClean="0"/>
              <a:t> ацидозу </a:t>
            </a:r>
            <a:br>
              <a:rPr lang="ru-RU" dirty="0" smtClean="0"/>
            </a:br>
            <a:r>
              <a:rPr lang="ru-RU" dirty="0" smtClean="0"/>
              <a:t>     -происходит выброс гистамина,</a:t>
            </a:r>
            <a:br>
              <a:rPr lang="ru-RU" dirty="0" smtClean="0"/>
            </a:br>
            <a:r>
              <a:rPr lang="ru-RU" dirty="0" smtClean="0"/>
              <a:t>      -В результате наступает парез </a:t>
            </a:r>
            <a:r>
              <a:rPr lang="ru-RU" dirty="0" err="1" smtClean="0"/>
              <a:t>артериол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    Кровь депонируется в капиллярах, это приводит к выходу жидкой ее части в межклеточное пространство </a:t>
            </a:r>
            <a:br>
              <a:rPr lang="ru-RU" dirty="0" smtClean="0"/>
            </a:br>
            <a:r>
              <a:rPr lang="ru-RU" dirty="0" smtClean="0"/>
              <a:t>      Часто инфекционно-токсическому шоку сопутствует ДВС синдром, наличие которого усугубляет нарушения </a:t>
            </a:r>
            <a:r>
              <a:rPr lang="ru-RU" dirty="0" err="1" smtClean="0"/>
              <a:t>микроциркуляции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     При этом в сосудах образуются </a:t>
            </a:r>
            <a:r>
              <a:rPr lang="ru-RU" dirty="0" err="1" smtClean="0"/>
              <a:t>микротромбы</a:t>
            </a:r>
            <a:r>
              <a:rPr lang="ru-RU" dirty="0" smtClean="0"/>
              <a:t>, развивается </a:t>
            </a:r>
            <a:r>
              <a:rPr lang="ru-RU" dirty="0" err="1" smtClean="0"/>
              <a:t>сладж-феномен</a:t>
            </a:r>
            <a:r>
              <a:rPr lang="ru-RU" dirty="0" smtClean="0"/>
              <a:t>, что приводит к нарушению реологических свойств крови и еще большему ее депонированию </a:t>
            </a:r>
            <a:br>
              <a:rPr lang="ru-RU" dirty="0" smtClean="0"/>
            </a:br>
            <a:r>
              <a:rPr lang="ru-RU" dirty="0" smtClean="0"/>
              <a:t>    </a:t>
            </a:r>
            <a:br>
              <a:rPr lang="ru-RU" dirty="0" smtClean="0"/>
            </a:br>
            <a:r>
              <a:rPr lang="ru-RU" dirty="0" smtClean="0"/>
              <a:t>      </a:t>
            </a:r>
            <a:br>
              <a:rPr lang="ru-RU" dirty="0" smtClean="0"/>
            </a:br>
            <a:r>
              <a:rPr lang="ru-RU" dirty="0" smtClean="0"/>
              <a:t>       </a:t>
            </a:r>
            <a:br>
              <a:rPr lang="ru-RU" dirty="0" smtClean="0"/>
            </a:br>
            <a:r>
              <a:rPr lang="ru-RU" dirty="0" smtClean="0"/>
              <a:t>     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217</TotalTime>
  <Words>603</Words>
  <Application>Microsoft Office PowerPoint</Application>
  <PresentationFormat>Экран (4:3)</PresentationFormat>
  <Paragraphs>112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Литейная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pk</cp:lastModifiedBy>
  <cp:revision>24</cp:revision>
  <dcterms:created xsi:type="dcterms:W3CDTF">2010-10-25T14:41:23Z</dcterms:created>
  <dcterms:modified xsi:type="dcterms:W3CDTF">2017-10-31T11:07:38Z</dcterms:modified>
</cp:coreProperties>
</file>